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Roboto"/>
      <p:regular r:id="rId53"/>
      <p:bold r:id="rId54"/>
      <p:italic r:id="rId55"/>
      <p:boldItalic r:id="rId56"/>
    </p:embeddedFont>
    <p:embeddedFont>
      <p:font typeface="Josefi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1AA5E4-E421-42A3-B5CC-4071173FE153}">
  <a:tblStyle styleId="{A31AA5E4-E421-42A3-B5CC-4071173FE15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6DC7218-5F8D-46BE-829D-81EFCB18F63B}"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780339F-CFDD-4544-8B10-8DCE2651C612}"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JosefinSans-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italic.fntdata"/><Relationship Id="rId10" Type="http://schemas.openxmlformats.org/officeDocument/2006/relationships/slide" Target="slides/slide4.xml"/><Relationship Id="rId54" Type="http://schemas.openxmlformats.org/officeDocument/2006/relationships/font" Target="fonts/Roboto-bold.fntdata"/><Relationship Id="rId13" Type="http://schemas.openxmlformats.org/officeDocument/2006/relationships/slide" Target="slides/slide7.xml"/><Relationship Id="rId57" Type="http://schemas.openxmlformats.org/officeDocument/2006/relationships/font" Target="fonts/JosefinSans-regular.fntdata"/><Relationship Id="rId12" Type="http://schemas.openxmlformats.org/officeDocument/2006/relationships/slide" Target="slides/slide6.xml"/><Relationship Id="rId56" Type="http://schemas.openxmlformats.org/officeDocument/2006/relationships/font" Target="fonts/Roboto-boldItalic.fntdata"/><Relationship Id="rId15" Type="http://schemas.openxmlformats.org/officeDocument/2006/relationships/slide" Target="slides/slide9.xml"/><Relationship Id="rId59" Type="http://schemas.openxmlformats.org/officeDocument/2006/relationships/font" Target="fonts/JosefinSans-italic.fntdata"/><Relationship Id="rId14" Type="http://schemas.openxmlformats.org/officeDocument/2006/relationships/slide" Target="slides/slide8.xml"/><Relationship Id="rId58" Type="http://schemas.openxmlformats.org/officeDocument/2006/relationships/font" Target="fonts/Josefin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oli.virginia.gov/apprenticeship/apprenticeship-consultant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Title Slide/Personal Introduction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0E101A"/>
                </a:solidFill>
                <a:latin typeface="Josefin Sans"/>
                <a:ea typeface="Josefin Sans"/>
                <a:cs typeface="Josefin Sans"/>
                <a:sym typeface="Josefin Sans"/>
              </a:rPr>
              <a:t>The purpose of this presentation is to provide a foundation for Work-Based Learning (WBL) to expose students to High-Quality Work-Based Learning opportunities. This presentation is a resource and includes new guidelines and expectations needed to provide High-Quality WBL experiences. As you refer back to the presentation throughout the school year, please utilize the active links located throughout the presentation.      </a:t>
            </a:r>
            <a:r>
              <a:rPr lang="en">
                <a:solidFill>
                  <a:schemeClr val="dk1"/>
                </a:solidFill>
                <a:latin typeface="Josefin Sans"/>
                <a:ea typeface="Josefin Sans"/>
                <a:cs typeface="Josefin Sans"/>
                <a:sym typeface="Josefin Sans"/>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7781e94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7781e94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State Requirements</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WBL allows students to meet graduation requirements. Graduating seniors are required to complete one of the three criteria at some point in their high school career in order to meet graduation requirements: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complete an Advanced Placement, honors, International Baccalaureate, or dual enrollment course;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complete a high-quality work-based learning experience, as defined by the Board; or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earn a career and technical education credential that has been approved by the Board</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WBL also contributes to the College, Career and Civic Readiness Index (CCCRI) for school accreditation: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WBL success helps to expand/promote CTE programs and will help increase number of students meeting the CCCRI expectations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Reiterate that school divisions will be evaluated on this criteria beginning in the 2022-2023 school year</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b="1" i="1" lang="en">
                <a:solidFill>
                  <a:schemeClr val="dk1"/>
                </a:solidFill>
                <a:latin typeface="Josefin Sans"/>
                <a:ea typeface="Josefin Sans"/>
                <a:cs typeface="Josefin Sans"/>
                <a:sym typeface="Josefin Sans"/>
              </a:rPr>
              <a:t>Stress that this information should be shared with administrators, parents, students and business partners.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3cd2c19e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3cd2c19e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Student Benefits </a:t>
            </a:r>
            <a:endParaRPr b="1">
              <a:solidFill>
                <a:schemeClr val="dk1"/>
              </a:solidFill>
              <a:latin typeface="Josefin Sans"/>
              <a:ea typeface="Josefin Sans"/>
              <a:cs typeface="Josefin Sans"/>
              <a:sym typeface="Josefin Sans"/>
            </a:endParaRPr>
          </a:p>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Students’ knowledge, skills, and attitudes are enhanced by participation in supervised, authentic experiences. WBL experiences are valuable because they help students develop careers beyond their secondary and postsecondary education. Students who participate in WBL experiences are often able to continue to work for their placement companies after high school graduation or even after college graduation. Furthermore, employers are increasingly seeking new hires who have WBL experience and can perform well from day one.</a:t>
            </a:r>
            <a:endParaRPr>
              <a:solidFill>
                <a:schemeClr val="dk1"/>
              </a:solidFill>
              <a:latin typeface="Josefin Sans"/>
              <a:ea typeface="Josefin Sans"/>
              <a:cs typeface="Josefin Sans"/>
              <a:sym typeface="Josefin Sans"/>
            </a:endParaRPr>
          </a:p>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 benefits include:</a:t>
            </a:r>
            <a:endParaRPr>
              <a:solidFill>
                <a:schemeClr val="dk1"/>
              </a:solidFill>
              <a:latin typeface="Josefin Sans"/>
              <a:ea typeface="Josefin Sans"/>
              <a:cs typeface="Josefin Sans"/>
              <a:sym typeface="Josefin Sans"/>
            </a:endParaRPr>
          </a:p>
          <a:p>
            <a:pPr indent="-298450" lvl="0" marL="457200" rtl="0" algn="l">
              <a:lnSpc>
                <a:spcPct val="115000"/>
              </a:lnSpc>
              <a:spcBef>
                <a:spcPts val="40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Employability and technical skills (understanding how to apply knowledge that’s necessary to complete job requirements)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Social capital (developing the ability to communicate and socialize with individuals on all levels; their peers, all customers, supervisors and top management)</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Positive relationships and networking</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Workplace environment experiences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Academic excellence and opportunities for advancement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Pathways to careers</a:t>
            </a:r>
            <a:endParaRPr>
              <a:solidFill>
                <a:schemeClr val="dk1"/>
              </a:solidFill>
              <a:latin typeface="Josefin Sans"/>
              <a:ea typeface="Josefin Sans"/>
              <a:cs typeface="Josefin Sans"/>
              <a:sym typeface="Josefin Sans"/>
            </a:endParaRPr>
          </a:p>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Students that participate in WBL are better prepared to transition into the workforce and into higher education.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3cd2c19e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3cd2c19e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Business Partner Benefits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As a WBL advocate, you must tell the story! This is the beginning of a beautiful relationship, once business partners understand their benefits!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Business partner benefits include: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Contribute to economic growth (stress how the individual business prepares students to transition into the workforce, therefore increasing the number of individuals employed and decreasing unemployment)</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Increase workforce diversity and inclusion (closing the skill gap by providing all students the opportunity to participate in High-Quality experiences)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Enhance educational curriculum (collaborate with educators)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Prepare youth for evolving workforce by providing employment opportunities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Meet current workforce needs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Establish a network with other businesses/employers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Establish a positive reputation, image and identity within the community</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Increase customer awareness, which should lead to an increase in the bottom-line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3e8b213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e3e8b213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Transition Slide_How can we implement High-Quality WBL?</a:t>
            </a:r>
            <a:endParaRPr sz="1500">
              <a:solidFill>
                <a:srgbClr val="101820"/>
              </a:solidFill>
              <a:latin typeface="Josefin Sans"/>
              <a:ea typeface="Josefin Sans"/>
              <a:cs typeface="Josefin Sans"/>
              <a:sym typeface="Josefi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3e8b213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3e8b213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How can we implement High-Quality WBL?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a:solidFill>
                  <a:schemeClr val="dk1"/>
                </a:solidFill>
                <a:latin typeface="Josefin Sans"/>
                <a:ea typeface="Josefin Sans"/>
                <a:cs typeface="Josefin Sans"/>
                <a:sym typeface="Josefin Sans"/>
              </a:rPr>
              <a:t>Use this slide as a checklist to ensure your programs meet high-quality WBL standards: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(3) criteria from WBL definition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related to students’ career goals and/or interests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integrated with instruction</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performed in partnership with local businesses and organizations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Required forms such as training plans and agreements</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Note: Immersion Supervised Agricultural Experiences (SAEs), Clinical Experiences, Youth Registered Apprenticeships and Registered Apprenticeships have additional corresponding documents governed by regulations in their respective areas. Refer to the respective WBL sections in the Virginia WBL Guide for more information.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Labor laws and regulations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Building and sustaining business partnerships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Grade level and hour minimum requirements for WBL experiences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Types and examples of High-Quality WBL</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Resources for implementing High-Quality WBL such as the Virginia Work-Based Learning Guide &amp; labor market information </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179d41196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179d41196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Training Agreement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a:solidFill>
                  <a:schemeClr val="dk1"/>
                </a:solidFill>
                <a:latin typeface="Josefin Sans"/>
                <a:ea typeface="Josefin Sans"/>
                <a:cs typeface="Josefin Sans"/>
                <a:sym typeface="Josefin Sans"/>
              </a:rPr>
              <a:t>A key component of a quality WBL program is maintaining accurate records for each student's WBL experiences.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b="1" lang="en">
                <a:solidFill>
                  <a:srgbClr val="101820"/>
                </a:solidFill>
                <a:latin typeface="Josefin Sans"/>
                <a:ea typeface="Josefin Sans"/>
                <a:cs typeface="Josefin Sans"/>
                <a:sym typeface="Josefin Sans"/>
              </a:rPr>
              <a:t>Training Agreements</a:t>
            </a:r>
            <a:r>
              <a:rPr lang="en">
                <a:solidFill>
                  <a:srgbClr val="101820"/>
                </a:solidFill>
                <a:latin typeface="Josefin Sans"/>
                <a:ea typeface="Josefin Sans"/>
                <a:cs typeface="Josefin Sans"/>
                <a:sym typeface="Josefin Sans"/>
              </a:rPr>
              <a:t> provide an outline of a written commitment made by the student, parent/guardian, WBL coordinator/teacher, and employer that outlines the roles and responsibilities of each stakeholder</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101820"/>
              </a:buClr>
              <a:buSzPts val="1100"/>
              <a:buFont typeface="Josefin Sans"/>
              <a:buChar char="○"/>
            </a:pPr>
            <a:r>
              <a:rPr b="1" lang="en">
                <a:solidFill>
                  <a:srgbClr val="101820"/>
                </a:solidFill>
                <a:latin typeface="Josefin Sans"/>
                <a:ea typeface="Josefin Sans"/>
                <a:cs typeface="Josefin Sans"/>
                <a:sym typeface="Josefin Sans"/>
              </a:rPr>
              <a:t>Clinical Affiliation Agreements </a:t>
            </a:r>
            <a:r>
              <a:rPr lang="en">
                <a:solidFill>
                  <a:srgbClr val="101820"/>
                </a:solidFill>
                <a:latin typeface="Josefin Sans"/>
                <a:ea typeface="Josefin Sans"/>
                <a:cs typeface="Josefin Sans"/>
                <a:sym typeface="Josefin Sans"/>
              </a:rPr>
              <a:t>are developed by the instructor, but regulated by individual health science state boards </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Youth Registered Apprenticeship Agreements are developed by the Virginia Department of Labor and Industry in conjunction with a consultant</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Required to be on file for each student for </a:t>
            </a:r>
            <a:r>
              <a:rPr b="1" lang="en">
                <a:solidFill>
                  <a:srgbClr val="101820"/>
                </a:solidFill>
                <a:latin typeface="Josefin Sans"/>
                <a:ea typeface="Josefin Sans"/>
                <a:cs typeface="Josefin Sans"/>
                <a:sym typeface="Josefin Sans"/>
              </a:rPr>
              <a:t>ALL </a:t>
            </a:r>
            <a:r>
              <a:rPr lang="en">
                <a:solidFill>
                  <a:srgbClr val="101820"/>
                </a:solidFill>
                <a:latin typeface="Josefin Sans"/>
                <a:ea typeface="Josefin Sans"/>
                <a:cs typeface="Josefin Sans"/>
                <a:sym typeface="Josefin Sans"/>
              </a:rPr>
              <a:t>WBL experiences</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All WBL experience forms must be retained for each student </a:t>
            </a:r>
            <a:r>
              <a:rPr lang="en">
                <a:solidFill>
                  <a:srgbClr val="101820"/>
                </a:solidFill>
                <a:latin typeface="Josefin Sans"/>
                <a:ea typeface="Josefin Sans"/>
                <a:cs typeface="Josefin Sans"/>
                <a:sym typeface="Josefin Sans"/>
              </a:rPr>
              <a:t>for 5 years after a student graduates then destroyed. This includes all work experience forms associated with a student’s WBL experience such as time logs and evaluations.</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b="1" lang="en">
                <a:solidFill>
                  <a:srgbClr val="101820"/>
                </a:solidFill>
                <a:latin typeface="Josefin Sans"/>
                <a:ea typeface="Josefin Sans"/>
                <a:cs typeface="Josefin Sans"/>
                <a:sym typeface="Josefin Sans"/>
              </a:rPr>
              <a:t>Supervised Agricultural Experience (SAE) Agreement</a:t>
            </a:r>
            <a:r>
              <a:rPr lang="en">
                <a:solidFill>
                  <a:srgbClr val="101820"/>
                </a:solidFill>
                <a:latin typeface="Josefin Sans"/>
                <a:ea typeface="Josefin Sans"/>
                <a:cs typeface="Josefin Sans"/>
                <a:sym typeface="Josefin Sans"/>
              </a:rPr>
              <a:t> is required for SAE Immersion Placement and Ownership experiences </a:t>
            </a:r>
            <a:endParaRPr>
              <a:solidFill>
                <a:srgbClr val="101820"/>
              </a:solidFill>
              <a:latin typeface="Josefin Sans"/>
              <a:ea typeface="Josefin Sans"/>
              <a:cs typeface="Josefin Sans"/>
              <a:sym typeface="Josefin Sans"/>
            </a:endParaRPr>
          </a:p>
          <a:p>
            <a:pPr indent="0" lvl="0" marL="914400" rtl="0" algn="l">
              <a:lnSpc>
                <a:spcPct val="115000"/>
              </a:lnSpc>
              <a:spcBef>
                <a:spcPts val="0"/>
              </a:spcBef>
              <a:spcAft>
                <a:spcPts val="0"/>
              </a:spcAft>
              <a:buNone/>
            </a:pPr>
            <a:r>
              <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Provides protection to the WBL coordinator/teacher and school officials against accusations of negligence and liability claims</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May be modified as appropriate by each program area or school division, but must include the Virginia Department of Labor and Industry (VDOLI) requirements </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595959"/>
              </a:buClr>
              <a:buSzPts val="1100"/>
              <a:buFont typeface="Josefin Sans"/>
              <a:buChar char="○"/>
            </a:pPr>
            <a:r>
              <a:rPr lang="en">
                <a:solidFill>
                  <a:srgbClr val="101820"/>
                </a:solidFill>
                <a:latin typeface="Josefin Sans"/>
                <a:ea typeface="Josefin Sans"/>
                <a:cs typeface="Josefin Sans"/>
                <a:sym typeface="Josefin Sans"/>
              </a:rPr>
              <a:t>VDOLI language includes the asterisked and italicized items found in the templates provided in the WBL Guide and listed on the next slide </a:t>
            </a:r>
            <a:endParaRPr b="1">
              <a:latin typeface="Josefin Sans"/>
              <a:ea typeface="Josefin Sans"/>
              <a:cs typeface="Josefin Sans"/>
              <a:sym typeface="Josefi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3e8b2138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3e8b2138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VDOLI Required Language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Program areas and school divisions may choose to modify the training agreement; however, the modifications must include the Virginia Department of Labor and Industry language denoted on the respective Training Agreements in the Work-Based Learning guide with an asterisk and italics shown on this slide.</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179d41196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179d41196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Training Plan</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101820"/>
                </a:solidFill>
                <a:latin typeface="Josefin Sans"/>
                <a:ea typeface="Josefin Sans"/>
                <a:cs typeface="Josefin Sans"/>
                <a:sym typeface="Josefin Sans"/>
              </a:rPr>
              <a:t>The Training Plan: </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Identifies the classroom instruction and workplace tasks/responsibilities that will be performed during the WBL experience. </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Is required for</a:t>
            </a:r>
            <a:r>
              <a:rPr b="1" lang="en">
                <a:solidFill>
                  <a:srgbClr val="101820"/>
                </a:solidFill>
                <a:latin typeface="Josefin Sans"/>
                <a:ea typeface="Josefin Sans"/>
                <a:cs typeface="Josefin Sans"/>
                <a:sym typeface="Josefin Sans"/>
              </a:rPr>
              <a:t> Internship, Entrepreneurship, Cooperative Education </a:t>
            </a:r>
            <a:r>
              <a:rPr lang="en">
                <a:solidFill>
                  <a:srgbClr val="101820"/>
                </a:solidFill>
                <a:latin typeface="Josefin Sans"/>
                <a:ea typeface="Josefin Sans"/>
                <a:cs typeface="Josefin Sans"/>
                <a:sym typeface="Josefin Sans"/>
              </a:rPr>
              <a:t>and </a:t>
            </a:r>
            <a:r>
              <a:rPr b="1" lang="en">
                <a:solidFill>
                  <a:srgbClr val="101820"/>
                </a:solidFill>
                <a:latin typeface="Josefin Sans"/>
                <a:ea typeface="Josefin Sans"/>
                <a:cs typeface="Josefin Sans"/>
                <a:sym typeface="Josefin Sans"/>
              </a:rPr>
              <a:t>Supervised Agricultural Experience (SAE) - Immersion</a:t>
            </a:r>
            <a:endParaRPr b="1">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Apprenticeships may have additional required documents that are governed by regulations in their respective areas. If you have questions about additional required documents for apprenticeships see the WBL Guide page 148. You may also contact your regional Virginia Department of Labor Registered </a:t>
            </a:r>
            <a:r>
              <a:rPr lang="en" u="sng">
                <a:solidFill>
                  <a:srgbClr val="1155CC"/>
                </a:solidFill>
                <a:latin typeface="Josefin Sans"/>
                <a:ea typeface="Josefin Sans"/>
                <a:cs typeface="Josefin Sans"/>
                <a:sym typeface="Josefin Sans"/>
                <a:hlinkClick r:id="rId2">
                  <a:extLst>
                    <a:ext uri="{A12FA001-AC4F-418D-AE19-62706E023703}">
                      <ahyp:hlinkClr val="tx"/>
                    </a:ext>
                  </a:extLst>
                </a:hlinkClick>
              </a:rPr>
              <a:t>Apprenticeship consultant</a:t>
            </a:r>
            <a:r>
              <a:rPr lang="en">
                <a:solidFill>
                  <a:srgbClr val="101820"/>
                </a:solidFill>
                <a:latin typeface="Josefin Sans"/>
                <a:ea typeface="Josefin Sans"/>
                <a:cs typeface="Josefin Sans"/>
                <a:sym typeface="Josefin Sans"/>
              </a:rPr>
              <a:t>.  </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Is prepared jointly by the WBL coordinator/teacher, employer, and student</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Is developed and revised according to the changing needs of the employer</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Serves as a record of student progress and documentation for evaluation.</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The Training Plan is used for on-site visits throughout the school year to document student progress</a:t>
            </a:r>
            <a:endParaRPr>
              <a:solidFill>
                <a:srgbClr val="101820"/>
              </a:solidFill>
              <a:latin typeface="Josefin Sans"/>
              <a:ea typeface="Josefin Sans"/>
              <a:cs typeface="Josefin Sans"/>
              <a:sym typeface="Josefi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3e8b2138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e3e8b2138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Federal and State Labor Regulations</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a:solidFill>
                  <a:schemeClr val="dk1"/>
                </a:solidFill>
                <a:latin typeface="Josefin Sans"/>
                <a:ea typeface="Josefin Sans"/>
                <a:cs typeface="Josefin Sans"/>
                <a:sym typeface="Josefin Sans"/>
              </a:rPr>
              <a:t>Safety is important in High-Quality WBL.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All WBL experiences must be in compliance with federal and state child labor laws</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Many employers and students may be engaging in WBL for the first time. It is extremely important that you understand and communicate to your employers and students the child labor and workplace safety regulations that govern your specific students and industry.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There are both federal and state child labor laws that must be followed. In the cases where both state and federal laws apply but are different, the most protective law applies.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Students are required to obtain all safety and/or OSHA certifications to perform the necessary job functions included within the WBL experience. </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The Training Plan should meet all U.S. Department of Labor guidelines for student learner exemptions from Hazardous Occupations</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595959"/>
              </a:buClr>
              <a:buSzPts val="1100"/>
              <a:buFont typeface="Josefin Sans"/>
              <a:buChar char="○"/>
            </a:pPr>
            <a:r>
              <a:rPr lang="en">
                <a:solidFill>
                  <a:schemeClr val="dk1"/>
                </a:solidFill>
                <a:latin typeface="Josefin Sans"/>
                <a:ea typeface="Josefin Sans"/>
                <a:cs typeface="Josefin Sans"/>
                <a:sym typeface="Josefin Sans"/>
              </a:rPr>
              <a:t>Once the Training Plan is completed ensure that it complies with guidance regarding </a:t>
            </a:r>
            <a:r>
              <a:rPr b="1" lang="en">
                <a:solidFill>
                  <a:schemeClr val="dk1"/>
                </a:solidFill>
                <a:latin typeface="Josefin Sans"/>
                <a:ea typeface="Josefin Sans"/>
                <a:cs typeface="Josefin Sans"/>
                <a:sym typeface="Josefin Sans"/>
              </a:rPr>
              <a:t>hazardous occupations that are prohibited to all minors under 18</a:t>
            </a:r>
            <a:endParaRPr>
              <a:solidFill>
                <a:srgbClr val="101820"/>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595959"/>
              </a:buClr>
              <a:buSzPts val="1100"/>
              <a:buFont typeface="Josefin Sans"/>
              <a:buChar char="○"/>
            </a:pPr>
            <a:r>
              <a:rPr lang="en">
                <a:solidFill>
                  <a:srgbClr val="101820"/>
                </a:solidFill>
                <a:latin typeface="Josefin Sans"/>
                <a:ea typeface="Josefin Sans"/>
                <a:cs typeface="Josefin Sans"/>
                <a:sym typeface="Josefin Sans"/>
              </a:rPr>
              <a:t>Specifically regarding clinical experiences, there may be additional regulations that are outlined by the individual health and medical science state boards</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You are not alone in navigating the child labor laws. If you have any questions about child labor regulation contact the Virginia Department of Labor and industry and they will be able to assist or point you to their federal counterparts. Their contact information and additional resources are provided on the next slide. </a:t>
            </a:r>
            <a:endParaRPr b="1">
              <a:latin typeface="Josefin Sans"/>
              <a:ea typeface="Josefin Sans"/>
              <a:cs typeface="Josefin Sans"/>
              <a:sym typeface="Josefi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3465efda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3465efd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Federal and State Labor Regulations</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101820"/>
                </a:solidFill>
                <a:latin typeface="Josefin Sans"/>
                <a:ea typeface="Josefin Sans"/>
                <a:cs typeface="Josefin Sans"/>
                <a:sym typeface="Josefin Sans"/>
              </a:rPr>
              <a:t>If you have a question about federal and/or state labor regulations, contact the state or federal office for assistance using the links here. </a:t>
            </a:r>
            <a:endParaRPr>
              <a:solidFill>
                <a:srgbClr val="101820"/>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rgbClr val="101820"/>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101820"/>
                </a:solidFill>
                <a:latin typeface="Josefin Sans"/>
                <a:ea typeface="Josefin Sans"/>
                <a:cs typeface="Josefin Sans"/>
                <a:sym typeface="Josefin Sans"/>
              </a:rPr>
              <a:t>We have also included two webinars from the Experience Works Conference. At the end of each webinar is contact information for the federal and state presenters</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3cd2c19e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3cd2c19e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VDOE Updates/Introductions </a:t>
            </a:r>
            <a:endParaRPr b="1">
              <a:solidFill>
                <a:schemeClr val="dk1"/>
              </a:solidFill>
              <a:latin typeface="Josefin Sans"/>
              <a:ea typeface="Josefin Sans"/>
              <a:cs typeface="Josefin Sans"/>
              <a:sym typeface="Josefin Sans"/>
            </a:endParaRPr>
          </a:p>
          <a:p>
            <a:pPr indent="-298450" lvl="0" marL="4572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Work-Based Learning Specialist regional assignments are based on the Virginia Superintendent’s Regions.</a:t>
            </a:r>
            <a:endParaRPr>
              <a:solidFill>
                <a:schemeClr val="dk1"/>
              </a:solidFill>
              <a:latin typeface="Josefin Sans"/>
              <a:ea typeface="Josefin Sans"/>
              <a:cs typeface="Josefin Sans"/>
              <a:sym typeface="Josefin Sans"/>
            </a:endParaRPr>
          </a:p>
          <a:p>
            <a:pPr indent="-298450" lvl="0" marL="4572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 Virginia Department of Education (VDOE) is in the process of hiring 5 additional Work-Based Learning (WBL) Specialists by summer 2022.</a:t>
            </a:r>
            <a:endParaRPr>
              <a:solidFill>
                <a:schemeClr val="dk1"/>
              </a:solidFill>
              <a:latin typeface="Josefin Sans"/>
              <a:ea typeface="Josefin Sans"/>
              <a:cs typeface="Josefin Sans"/>
              <a:sym typeface="Josefin Sans"/>
            </a:endParaRPr>
          </a:p>
          <a:p>
            <a:pPr indent="-298450" lvl="0" marL="4572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 purpose of having  a total of 8 WBL Specialists will allow for each region to have its own Specialist.</a:t>
            </a:r>
            <a:endParaRPr>
              <a:solidFill>
                <a:schemeClr val="dk1"/>
              </a:solidFill>
              <a:latin typeface="Josefin Sans"/>
              <a:ea typeface="Josefin Sans"/>
              <a:cs typeface="Josefin Sans"/>
              <a:sym typeface="Josefin Sans"/>
            </a:endParaRPr>
          </a:p>
          <a:p>
            <a:pPr indent="0" lvl="0" marL="457200" rtl="0" algn="l">
              <a:spcBef>
                <a:spcPts val="0"/>
              </a:spcBef>
              <a:spcAft>
                <a:spcPts val="0"/>
              </a:spcAft>
              <a:buNone/>
            </a:pPr>
            <a:r>
              <a:t/>
            </a:r>
            <a:endParaRPr>
              <a:solidFill>
                <a:schemeClr val="dk1"/>
              </a:solidFill>
              <a:latin typeface="Josefin Sans"/>
              <a:ea typeface="Josefin Sans"/>
              <a:cs typeface="Josefin Sans"/>
              <a:sym typeface="Josefi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e3e8b2138f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e3e8b2138f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Building and Sustaining Business Partnerships </a:t>
            </a:r>
            <a:endParaRPr b="1">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Building and sustaining business partnerships is a critical component of High-Quality WBL and can be challenging. </a:t>
            </a:r>
            <a:endParaRPr>
              <a:solidFill>
                <a:srgbClr val="0E101A"/>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We have outlined a few challenges and strategies to build and sustain business partnerships.  </a:t>
            </a:r>
            <a:endParaRPr>
              <a:solidFill>
                <a:srgbClr val="0E101A"/>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Challenge:</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Lack of communication and effective engagement from businesses. For example, a WBL point of contact/teacher has been having trouble securing a commitment with a company for Work-Based Learning experiences.</a:t>
            </a:r>
            <a:endParaRPr>
              <a:solidFill>
                <a:srgbClr val="0E101A"/>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Try the following strategies:</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Understand WHY an employer may want to engage and meet that need</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Contact intermediaries who can aggregate services and translate between stakeholders</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Create a social media footprint and connect to local news outlets to share WBL updates and success stories </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Create an introduction letter to send/email to prospective business partners</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Conduct an appreciation lunch and learn</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Host a WBL workshop session</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Include a link on the division website for businesses to connect easily</a:t>
            </a:r>
            <a:endParaRPr b="1">
              <a:latin typeface="Josefin Sans"/>
              <a:ea typeface="Josefin Sans"/>
              <a:cs typeface="Josefin Sans"/>
              <a:sym typeface="Josefi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e3e8b2138f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e3e8b2138f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Building and Sustaining Business Partnerships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a:solidFill>
                  <a:schemeClr val="dk1"/>
                </a:solidFill>
                <a:latin typeface="Josefin Sans"/>
                <a:ea typeface="Josefin Sans"/>
                <a:cs typeface="Josefin Sans"/>
                <a:sym typeface="Josefin Sans"/>
              </a:rPr>
              <a:t>Building and sustaining business partnerships is a key component of High-Quality WBL</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 following challenges and strategies can be used to build and sustain business partnerships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Challenge: </a:t>
            </a:r>
            <a:endParaRPr>
              <a:solidFill>
                <a:srgbClr val="0E101A"/>
              </a:solidFill>
              <a:latin typeface="Josefin Sans"/>
              <a:ea typeface="Josefin Sans"/>
              <a:cs typeface="Josefin Sans"/>
              <a:sym typeface="Josefin Sans"/>
            </a:endParaRPr>
          </a:p>
          <a:p>
            <a:pPr indent="-298450" lvl="1" marL="9144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Lack of sufficient resources and time. For example, a WBL point of contact/teacher does not have time or resources to build and sustain business partnerships</a:t>
            </a:r>
            <a:endParaRPr>
              <a:solidFill>
                <a:srgbClr val="0E101A"/>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0E101A"/>
              </a:buClr>
              <a:buSzPts val="1100"/>
              <a:buFont typeface="Josefin Sans"/>
              <a:buChar char="●"/>
            </a:pPr>
            <a:r>
              <a:rPr lang="en">
                <a:solidFill>
                  <a:srgbClr val="0E101A"/>
                </a:solidFill>
                <a:latin typeface="Josefin Sans"/>
                <a:ea typeface="Josefin Sans"/>
                <a:cs typeface="Josefin Sans"/>
                <a:sym typeface="Josefin Sans"/>
              </a:rPr>
              <a:t>Try the following strategies:</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Identify WBL point of contact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Build upon and model existing programs</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Capitalize on innovative solutions (i.e., virtual environment)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Collaborate regionally with other school divisions and organizations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Form an alumni group of former students to help support WBL</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Enlist the Advisory Council/Committee in finding suitable work-based learning opportunities for students</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3e8b213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3e8b213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Building and Sustaining Business Partnerships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a:solidFill>
                  <a:schemeClr val="dk1"/>
                </a:solidFill>
                <a:latin typeface="Josefin Sans"/>
                <a:ea typeface="Josefin Sans"/>
                <a:cs typeface="Josefin Sans"/>
                <a:sym typeface="Josefin Sans"/>
              </a:rPr>
              <a:t>Building and sustaining business partnerships is a key component of High-Quality WBL</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 following challenges and strategies can be used to build and sustain business partnerships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Challenges: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Concerns from business partners. For example, the business is concerned about liabilities of working with students.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Try the following strategies: </a:t>
            </a:r>
            <a:endParaRPr>
              <a:solidFill>
                <a:schemeClr val="dk1"/>
              </a:solidFill>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Contact intermediaries</a:t>
            </a:r>
            <a:endParaRPr>
              <a:solidFill>
                <a:schemeClr val="dk1"/>
              </a:solidFill>
              <a:highlight>
                <a:srgbClr val="FFFFFF"/>
              </a:highlight>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Understand labor and safety laws for students under 18</a:t>
            </a:r>
            <a:endParaRPr>
              <a:solidFill>
                <a:schemeClr val="dk1"/>
              </a:solidFill>
              <a:highlight>
                <a:srgbClr val="FFFFFF"/>
              </a:highlight>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Collaborate with special education points of contact and transitional services</a:t>
            </a:r>
            <a:endParaRPr>
              <a:solidFill>
                <a:schemeClr val="dk1"/>
              </a:solidFill>
              <a:highlight>
                <a:srgbClr val="FFFFFF"/>
              </a:highlight>
              <a:latin typeface="Josefin Sans"/>
              <a:ea typeface="Josefin Sans"/>
              <a:cs typeface="Josefin Sans"/>
              <a:sym typeface="Josefin Sans"/>
            </a:endParaRPr>
          </a:p>
          <a:p>
            <a:pPr indent="-298450" lvl="1" marL="9144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Develop deeper involvement (on-going program, involved in curriculum or pathway design/multiple activities, direct pipeline to industry partnerships) </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179d41196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179d41196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Transition Slide_Examples and Resources for WBL Experiences</a:t>
            </a:r>
            <a:endParaRPr sz="1500">
              <a:solidFill>
                <a:srgbClr val="101820"/>
              </a:solidFill>
              <a:latin typeface="Josefin Sans"/>
              <a:ea typeface="Josefin Sans"/>
              <a:cs typeface="Josefin Sans"/>
              <a:sym typeface="Josefin Sans"/>
            </a:endParaRPr>
          </a:p>
          <a:p>
            <a:pPr indent="0" lvl="0" marL="0" rtl="0" algn="l">
              <a:lnSpc>
                <a:spcPct val="115000"/>
              </a:lnSpc>
              <a:spcBef>
                <a:spcPts val="0"/>
              </a:spcBef>
              <a:spcAft>
                <a:spcPts val="1600"/>
              </a:spcAft>
              <a:buNone/>
            </a:pPr>
            <a:r>
              <a:t/>
            </a:r>
            <a:endParaRPr sz="1500">
              <a:solidFill>
                <a:srgbClr val="101820"/>
              </a:solidFill>
              <a:latin typeface="Josefin Sans"/>
              <a:ea typeface="Josefin Sans"/>
              <a:cs typeface="Josefin Sans"/>
              <a:sym typeface="Josefi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de8de42e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de8de42e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Job Shadowing</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Job Shadowing is an excellent foundational experience for students; it allows them to explore careers and observe a workplace to get a feel for a position. It can be in-person, or virtual. There is no minimum duration but it is typically a lower intensity experience, potentially only a few hours. For this reason, although job shadowing is considered a high-quality work-based learning experience, due to the lower intensity, it does not count towards the graduation requirement for students or the CCCRI for school accreditation.  </a:t>
            </a:r>
            <a:endParaRPr sz="1200">
              <a:latin typeface="Josefin Sans"/>
              <a:ea typeface="Josefin Sans"/>
              <a:cs typeface="Josefin Sans"/>
              <a:sym typeface="Josefi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e8de431c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e8de431c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Externship</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A job shadowing experience that totals a minimum of 40 hours is considered an externship and does meet the criteria for fulfilling a work-based learning experience as a part of the graduation requirements for students. The 40 hours can take place at any time during the duration of the CTE course (i.e., 1-2 hours per week throughout the year, all at once in a whole work week, five full 8 hour days, etc.) </a:t>
            </a:r>
            <a:endParaRPr sz="1200">
              <a:latin typeface="Josefin Sans"/>
              <a:ea typeface="Josefin Sans"/>
              <a:cs typeface="Josefin Sans"/>
              <a:sym typeface="Josefi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de8de42e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de8de42e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Service Learning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Service learning allows students to give back to the community by identifying a need, conducting research, planning and executing a project, and reflecting on the experience. It goes beyond community service for a number of reasons: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It must meet the (8) standards from the National Youth Leadership Council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It must connect to the content of the CTE course (students conduct research in the content area and connect topics learned in the course to the project)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There is no minimum duration to allow for flexibility, but must be sufficient time throughout course duration to meet expectations </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ef335da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def335da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Service Learning vs. Community Service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This slide highlights the key differences between service learning and community service. Having the word “service” in both terms can be confusing but they cannot be used interchangeably; service learning is high-quality WBL and community service is not. Students participating in service learning need to be actively involved in identifying the community need, whereas with community service they may be participating in a voluntary role where the need has already been established. For example, during a blood drive, can drive, or school clean-up, students may sign up for 1-2 hour shifts. While these types of projects are beneficial and helpful to the community and should continue, they are not high-quality service learning projects unless they involve deep student involvement with the planning, research, and most importantly, connection to the CTE content in the course. </a:t>
            </a:r>
            <a:endParaRPr sz="1200">
              <a:latin typeface="Josefin Sans"/>
              <a:ea typeface="Josefin Sans"/>
              <a:cs typeface="Josefin Sans"/>
              <a:sym typeface="Josefi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e8de42e5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de8de42e5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Mentorship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Mentorships are another excellent opportunity for students in grades 6-12 to explore a career in partnership with a mentor. Mentorships can be similar to job shadowing or externships where a student is involved with observing an employee at a workplace, but a mentorship allows for a longer-term relationship and more in-depth activities like discussion and reflection, research and exploration of the career field, and even small hands-on tasks if deemed appropriate by the mentor. Mentorships can only count for a student towards the graduation requirement and CCCRI if they are a minimum of 140 hours, and if a student earns 140 hours they can receive an additional 0.5 course credit in addition to the CTE course credit being earned in connection with the mentorship.</a:t>
            </a:r>
            <a:endParaRPr sz="1200">
              <a:latin typeface="Josefin Sans"/>
              <a:ea typeface="Josefin Sans"/>
              <a:cs typeface="Josefin Sans"/>
              <a:sym typeface="Josefi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de8de431cd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de8de431c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Josefin Sans"/>
                <a:ea typeface="Josefin Sans"/>
                <a:cs typeface="Josefin Sans"/>
                <a:sym typeface="Josefin Sans"/>
              </a:rPr>
              <a:t>School-Based Enterprise</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School-Based Enterprises are high-quality WBL experiences that are already taking place effectively throughout the Commonwealth. Many of our schools have culinary cafes, greenhouses, auto repair shops, credit unions, and more. In order for a school-based enterprise to be considered high-quality, students must be the main decision makers of the business and must be directly involved with all aspects of running the business. There is no specific minimum requirement of hours to allow for flexibility, but students should be working in the business throughout the duration of the course. Students may be paid or unpaid for their services, but cannot earn additional course credit for the hours worked beyond the course credit earned in the CTE course in connection with the experience. </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3cd2c19e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3cd2c19e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Session Overview</a:t>
            </a:r>
            <a:endParaRPr b="1">
              <a:solidFill>
                <a:schemeClr val="dk1"/>
              </a:solidFill>
              <a:latin typeface="Josefin Sans"/>
              <a:ea typeface="Josefin Sans"/>
              <a:cs typeface="Josefin Sans"/>
              <a:sym typeface="Josefin Sans"/>
            </a:endParaRPr>
          </a:p>
          <a:p>
            <a:pPr indent="0" lvl="0" marL="0" rtl="0" algn="l">
              <a:spcBef>
                <a:spcPts val="0"/>
              </a:spcBef>
              <a:spcAft>
                <a:spcPts val="0"/>
              </a:spcAft>
              <a:buNone/>
            </a:pPr>
            <a:r>
              <a:rPr b="1" lang="en">
                <a:solidFill>
                  <a:schemeClr val="dk1"/>
                </a:solidFill>
                <a:latin typeface="Josefin Sans"/>
                <a:ea typeface="Josefin Sans"/>
                <a:cs typeface="Josefin Sans"/>
                <a:sym typeface="Josefin Sans"/>
              </a:rPr>
              <a:t>The presentation is divided into 3 sections:</a:t>
            </a:r>
            <a:endParaRPr b="1">
              <a:solidFill>
                <a:schemeClr val="dk1"/>
              </a:solidFill>
              <a:latin typeface="Josefin Sans"/>
              <a:ea typeface="Josefin Sans"/>
              <a:cs typeface="Josefin Sans"/>
              <a:sym typeface="Josefin Sans"/>
            </a:endParaRPr>
          </a:p>
          <a:p>
            <a:pPr indent="-298450" lvl="0" marL="4572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Identify what makes a WBL experience high-quality</a:t>
            </a:r>
            <a:endParaRPr>
              <a:solidFill>
                <a:schemeClr val="dk1"/>
              </a:solidFill>
              <a:latin typeface="Josefin Sans"/>
              <a:ea typeface="Josefin Sans"/>
              <a:cs typeface="Josefin Sans"/>
              <a:sym typeface="Josefin Sans"/>
            </a:endParaRPr>
          </a:p>
          <a:p>
            <a:pPr indent="-298450" lvl="0" marL="4572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Why WBL is important</a:t>
            </a:r>
            <a:endParaRPr>
              <a:solidFill>
                <a:schemeClr val="dk1"/>
              </a:solidFill>
              <a:latin typeface="Josefin Sans"/>
              <a:ea typeface="Josefin Sans"/>
              <a:cs typeface="Josefin Sans"/>
              <a:sym typeface="Josefin Sans"/>
            </a:endParaRPr>
          </a:p>
          <a:p>
            <a:pPr indent="-298450" lvl="1" marL="9144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Identify benefits to students and benefits to the community</a:t>
            </a:r>
            <a:endParaRPr>
              <a:solidFill>
                <a:schemeClr val="dk1"/>
              </a:solidFill>
              <a:latin typeface="Josefin Sans"/>
              <a:ea typeface="Josefin Sans"/>
              <a:cs typeface="Josefin Sans"/>
              <a:sym typeface="Josefin Sans"/>
            </a:endParaRPr>
          </a:p>
          <a:p>
            <a:pPr indent="-298450" lvl="0" marL="4572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Discuss guidelines/tips for HOW to implement High-Quality WBL</a:t>
            </a:r>
            <a:endParaRPr>
              <a:solidFill>
                <a:schemeClr val="dk1"/>
              </a:solidFill>
              <a:latin typeface="Josefin Sans"/>
              <a:ea typeface="Josefin Sans"/>
              <a:cs typeface="Josefin Sans"/>
              <a:sym typeface="Josefin Sans"/>
            </a:endParaRPr>
          </a:p>
          <a:p>
            <a:pPr indent="-298450" lvl="1" marL="9144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Discuss strategies for building and sustaining business partnerships</a:t>
            </a:r>
            <a:endParaRPr>
              <a:solidFill>
                <a:schemeClr val="dk1"/>
              </a:solidFill>
              <a:latin typeface="Josefin Sans"/>
              <a:ea typeface="Josefin Sans"/>
              <a:cs typeface="Josefin Sans"/>
              <a:sym typeface="Josefin Sans"/>
            </a:endParaRPr>
          </a:p>
          <a:p>
            <a:pPr indent="-298450" lvl="1" marL="914400" rtl="0" algn="l">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Provide examples of WBL experiences and best practices</a:t>
            </a:r>
            <a:endParaRPr>
              <a:solidFill>
                <a:schemeClr val="dk1"/>
              </a:solidFill>
              <a:latin typeface="Josefin Sans"/>
              <a:ea typeface="Josefin Sans"/>
              <a:cs typeface="Josefin Sans"/>
              <a:sym typeface="Josefin Sans"/>
            </a:endParaRPr>
          </a:p>
          <a:p>
            <a:pPr indent="0" lvl="0" marL="457200" rtl="0" algn="l">
              <a:spcBef>
                <a:spcPts val="0"/>
              </a:spcBef>
              <a:spcAft>
                <a:spcPts val="0"/>
              </a:spcAft>
              <a:buNone/>
            </a:pPr>
            <a:r>
              <a:t/>
            </a:r>
            <a:endParaRPr>
              <a:solidFill>
                <a:schemeClr val="dk1"/>
              </a:solidFill>
              <a:latin typeface="Josefin Sans"/>
              <a:ea typeface="Josefin Sans"/>
              <a:cs typeface="Josefin Sans"/>
              <a:sym typeface="Josefin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ebdc9fc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debdc9fc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Entrepreneurship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Self-motivated students who are go-getters and want to apply what they are learning in their CTE course to their own business can participate in an Entrepreneurship. This is recommended for students in Grades 11-12 and requires the student to assume all financial risk and responsibility associated with the business, including purchasing any needed equipment and applying for all necessary licenses and permits. The WBL coordinator/course instructor provides feedback to the student following a training plan, and students who worked for a minimum of 280 hours in their own business can earn an additional course credit in addition to the CTE course credit. </a:t>
            </a:r>
            <a:endParaRPr sz="1200">
              <a:latin typeface="Josefin Sans"/>
              <a:ea typeface="Josefin Sans"/>
              <a:cs typeface="Josefin Sans"/>
              <a:sym typeface="Josefin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05ae8bc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e05ae8bc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Internship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Internships are another, higher-intensity WBL experience recommended for students in grades 11-12. Students are actively placed in a real workplace environment to complete hands-on tasks and job duties. A training plan must be developed to guide the student through developing and practicing career-related skills. Students participating in internships can be paid or unpaid, but they can earn an additional course credit if they work for 280 hours throughout the course duration.  </a:t>
            </a:r>
            <a:endParaRPr sz="1200">
              <a:latin typeface="Josefin Sans"/>
              <a:ea typeface="Josefin Sans"/>
              <a:cs typeface="Josefin Sans"/>
              <a:sym typeface="Josefin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645f0b8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645f0b8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Cooperative Education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Cooperative Education experiences are very similar to Internships but there are a few key differences between the two. Whereas internships can be paid or unpaid, Cooperative Education experiences must be paid. Students are actively employed within the workplace and complete job duties and tasks as assigned following their training plan, but they must be supervised by an instructor or WBL coordinator who is technically or professionally licensed in the field in which the student is completing the Co-op experience. Similarly to internships, students can earn an additional course credit for meeting the 280 hour requirement. </a:t>
            </a:r>
            <a:endParaRPr sz="1200">
              <a:solidFill>
                <a:schemeClr val="dk1"/>
              </a:solidFill>
              <a:latin typeface="Josefin Sans"/>
              <a:ea typeface="Josefin Sans"/>
              <a:cs typeface="Josefin Sans"/>
              <a:sym typeface="Josefin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b84530d20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b84530d20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Youth Registered Apprenticeship (YRA)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final type of WBL that is applicable to any CTE content area are apprenticeships. Virginia recognizes both Youth Registered Apprenticeships as well as Registered Apprenticeships. These programs follow specific guidelines and regulations set by the Department of Labor and Industry and allow employers to provide On-the-Job training and Related Technical Instruction (RTI) to allow for a student to transition successfully into a career. The key difference with a Youth Registered Apprenticeship is that the high school CTE program is responsible for providing and supporting the Related Technical Instruction (RTI), which may be in partnership with the employer, who provides on-the-job training. Students in a YRA program can earn an additional course credit for working 280 hours, and those hours can also contribute toward completion of a full-fledged Registered Apprenticeship program. </a:t>
            </a:r>
            <a:endParaRPr sz="1200">
              <a:latin typeface="Josefin Sans"/>
              <a:ea typeface="Josefin Sans"/>
              <a:cs typeface="Josefin Sans"/>
              <a:sym typeface="Josefi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84530d20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84530d20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Registered Apprenticeship (RA) </a:t>
            </a:r>
            <a:endParaRPr b="1">
              <a:solidFill>
                <a:schemeClr val="dk1"/>
              </a:solidFill>
              <a:latin typeface="Josefin Sans"/>
              <a:ea typeface="Josefin Sans"/>
              <a:cs typeface="Josefin Sans"/>
              <a:sym typeface="Josefin Sans"/>
            </a:endParaRPr>
          </a:p>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Students can also participate in full-fledged Registered Apprenticeships. These are again sponsored and regulated through the Department of Labor &amp; Industry, and all OJT and RTI hours and documentation are provided through the sponsoring company. Student apprentices can obtain paid work experience, occupation specific instruction, and a portable, nationally-recognized credential. Documentation is maintained exclusively by employers/sponsors and apprentices toward meeting the expected ratio of 144 hours of related technical instruction per 2,000 hours of on-the-job training.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b84530d2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b84530d2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Clinical Experiences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final two High-Quality Work-Based Learning experiences recognized within the Commonwealth are unique to a specific CTE content area. Clinical Experiences can take place in connection with Health &amp; Medical Science CTE programs. Clinical Experiences are regulated by the individual state health science board in terms of the minimum duration, number of hours, and paperwork required but all clinical experiences do require a Clinical Affiliation Agreement. Students cannot be paid or earn additional credit as the clinical experience and hours are embedded within the CTE program. </a:t>
            </a:r>
            <a:endParaRPr sz="1200">
              <a:latin typeface="Josefin Sans"/>
              <a:ea typeface="Josefin Sans"/>
              <a:cs typeface="Josefin Sans"/>
              <a:sym typeface="Josefin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b84530d20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b84530d20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Foundational Supervised Agricultural Experience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final type of High-Quality WBL is the Supervised Agricultural Experience (SAE). There are two different types of SAEs - foundational and immersion. </a:t>
            </a:r>
            <a:r>
              <a:rPr lang="en">
                <a:solidFill>
                  <a:schemeClr val="dk1"/>
                </a:solidFill>
                <a:highlight>
                  <a:srgbClr val="FFFFFF"/>
                </a:highlight>
                <a:latin typeface="Josefin Sans"/>
                <a:ea typeface="Josefin Sans"/>
                <a:cs typeface="Josefin Sans"/>
                <a:sym typeface="Josefin Sans"/>
              </a:rPr>
              <a:t>The Foundational SAE has five components and is required to be embedded into every agricultural education course. </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Josefin Sans"/>
                <a:ea typeface="Josefin Sans"/>
                <a:cs typeface="Josefin Sans"/>
                <a:sym typeface="Josefin Sans"/>
              </a:rPr>
              <a:t>The Foundational SAE allows students to:</a:t>
            </a:r>
            <a:endParaRPr>
              <a:solidFill>
                <a:schemeClr val="dk1"/>
              </a:solidFill>
              <a:highlight>
                <a:srgbClr val="FFFFFF"/>
              </a:highlight>
              <a:latin typeface="Josefin Sans"/>
              <a:ea typeface="Josefin Sans"/>
              <a:cs typeface="Josefin Sans"/>
              <a:sym typeface="Josefin Sans"/>
            </a:endParaRPr>
          </a:p>
          <a:p>
            <a:pPr indent="-298450" lvl="0" marL="596900" rtl="0" algn="l">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Explore, identify, and plan agricultural career interests</a:t>
            </a:r>
            <a:endParaRPr>
              <a:solidFill>
                <a:schemeClr val="dk1"/>
              </a:solidFill>
              <a:highlight>
                <a:srgbClr val="FFFFFF"/>
              </a:highlight>
              <a:latin typeface="Josefin Sans"/>
              <a:ea typeface="Josefin Sans"/>
              <a:cs typeface="Josefin Sans"/>
              <a:sym typeface="Josefin Sans"/>
            </a:endParaRPr>
          </a:p>
          <a:p>
            <a:pPr indent="-298450" lvl="0" marL="596900" rtl="0" algn="l">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Begin developing key employability and college and career readiness skills</a:t>
            </a:r>
            <a:endParaRPr>
              <a:solidFill>
                <a:schemeClr val="dk1"/>
              </a:solidFill>
              <a:highlight>
                <a:srgbClr val="FFFFFF"/>
              </a:highlight>
              <a:latin typeface="Josefin Sans"/>
              <a:ea typeface="Josefin Sans"/>
              <a:cs typeface="Josefin Sans"/>
              <a:sym typeface="Josefin Sans"/>
            </a:endParaRPr>
          </a:p>
          <a:p>
            <a:pPr indent="-298450" lvl="0" marL="596900" rtl="0" algn="l">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Develop personal financial management and planning literacy and practices</a:t>
            </a:r>
            <a:endParaRPr>
              <a:solidFill>
                <a:schemeClr val="dk1"/>
              </a:solidFill>
              <a:highlight>
                <a:srgbClr val="FFFFFF"/>
              </a:highlight>
              <a:latin typeface="Josefin Sans"/>
              <a:ea typeface="Josefin Sans"/>
              <a:cs typeface="Josefin Sans"/>
              <a:sym typeface="Josefin Sans"/>
            </a:endParaRPr>
          </a:p>
          <a:p>
            <a:pPr indent="-298450" lvl="0" marL="596900" rtl="0" algn="l">
              <a:lnSpc>
                <a:spcPct val="115000"/>
              </a:lnSpc>
              <a:spcBef>
                <a:spcPts val="0"/>
              </a:spcBef>
              <a:spcAft>
                <a:spcPts val="0"/>
              </a:spcAft>
              <a:buClr>
                <a:srgbClr val="222222"/>
              </a:buClr>
              <a:buSzPts val="1100"/>
              <a:buFont typeface="Josefin Sans"/>
              <a:buChar char="●"/>
            </a:pPr>
            <a:r>
              <a:rPr lang="en">
                <a:solidFill>
                  <a:schemeClr val="dk1"/>
                </a:solidFill>
                <a:highlight>
                  <a:srgbClr val="FFFFFF"/>
                </a:highlight>
                <a:latin typeface="Josefin Sans"/>
                <a:ea typeface="Josefin Sans"/>
                <a:cs typeface="Josefin Sans"/>
                <a:sym typeface="Josefin Sans"/>
              </a:rPr>
              <a:t>***Prepare to work safely - safety is paramount! Some of the AFNR career pathways contain hazardous occupations and use hazardous tools, machinery, and equipment.  It is critical that all students have a strong base of instruction and experience with workplace safety. In this component, students will gain an understanding of the importance of health, safety, and environmental management systems in the AFNR workplace.</a:t>
            </a:r>
            <a:endParaRPr>
              <a:solidFill>
                <a:schemeClr val="dk1"/>
              </a:solidFill>
              <a:highlight>
                <a:srgbClr val="FFFFFF"/>
              </a:highlight>
              <a:latin typeface="Josefin Sans"/>
              <a:ea typeface="Josefin Sans"/>
              <a:cs typeface="Josefin Sans"/>
              <a:sym typeface="Josefin Sans"/>
            </a:endParaRPr>
          </a:p>
          <a:p>
            <a:pPr indent="-298450" lvl="0" marL="596900" rtl="0" algn="l">
              <a:lnSpc>
                <a:spcPct val="115000"/>
              </a:lnSpc>
              <a:spcBef>
                <a:spcPts val="0"/>
              </a:spcBef>
              <a:spcAft>
                <a:spcPts val="0"/>
              </a:spcAft>
              <a:buClr>
                <a:srgbClr val="222222"/>
              </a:buClr>
              <a:buSzPts val="1100"/>
              <a:buFont typeface="Josefin Sans"/>
              <a:buChar char="●"/>
            </a:pPr>
            <a:r>
              <a:rPr lang="en">
                <a:solidFill>
                  <a:schemeClr val="dk1"/>
                </a:solidFill>
                <a:highlight>
                  <a:srgbClr val="FFFFFF"/>
                </a:highlight>
                <a:latin typeface="Josefin Sans"/>
                <a:ea typeface="Josefin Sans"/>
                <a:cs typeface="Josefin Sans"/>
                <a:sym typeface="Josefin Sans"/>
              </a:rPr>
              <a:t>And the final component deepens the students' understanding of the breadth and depth of the agricultural industry.</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Josefin Sans"/>
                <a:ea typeface="Josefin Sans"/>
                <a:cs typeface="Josefin Sans"/>
                <a:sym typeface="Josefin Sans"/>
              </a:rPr>
              <a:t>The Foundational SAE can include any of the High-Quality WBL experiences outlined in the Virginia WBL Guide such as job shadowing and/or mentorships as students narrow down their career interests and goals. </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101820"/>
                </a:solidFill>
                <a:highlight>
                  <a:srgbClr val="FFFFFF"/>
                </a:highlight>
                <a:latin typeface="Josefin Sans"/>
                <a:ea typeface="Josefin Sans"/>
                <a:cs typeface="Josefin Sans"/>
                <a:sym typeface="Josefin Sans"/>
              </a:rPr>
              <a:t>Students who successfully complete the Foundational SAE have the opportunity to participate in an Immersion SAE. </a:t>
            </a:r>
            <a:r>
              <a:rPr lang="en">
                <a:solidFill>
                  <a:schemeClr val="dk1"/>
                </a:solidFill>
                <a:highlight>
                  <a:srgbClr val="FFFFFF"/>
                </a:highlight>
                <a:latin typeface="Josefin Sans"/>
                <a:ea typeface="Josefin Sans"/>
                <a:cs typeface="Josefin Sans"/>
                <a:sym typeface="Josefin Sans"/>
              </a:rPr>
              <a:t>The Immersion SAEs works in connection with the Foundational SAE to provide the next level of a high-quality work-based learning experience(s) for students enrolled in AFNR courses.</a:t>
            </a:r>
            <a:endParaRPr sz="1200">
              <a:solidFill>
                <a:schemeClr val="dk1"/>
              </a:solidFill>
              <a:latin typeface="Josefin Sans"/>
              <a:ea typeface="Josefin Sans"/>
              <a:cs typeface="Josefin Sans"/>
              <a:sym typeface="Josefin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b84530d20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b84530d20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Immersion Supervised Agricultural Experience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Josefin Sans"/>
                <a:ea typeface="Josefin Sans"/>
                <a:cs typeface="Josefin Sans"/>
                <a:sym typeface="Josefin Sans"/>
              </a:rPr>
              <a:t>The Immersion SAE allows students to build upon their </a:t>
            </a:r>
            <a:r>
              <a:rPr lang="en">
                <a:solidFill>
                  <a:schemeClr val="dk1"/>
                </a:solidFill>
                <a:latin typeface="Josefin Sans"/>
                <a:ea typeface="Josefin Sans"/>
                <a:cs typeface="Josefin Sans"/>
                <a:sym typeface="Josefin Sans"/>
              </a:rPr>
              <a:t>Foundational SAE activities and gain real-world and hands-on experience within their chosen career path. Students will enhance their agriculture industry knowledge, gain financial independence and management skills, and determine whether their career choice aligns with their interests and abilities — all while supporting their agricultural education coursework.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Immersion SAE’s can offer students learning experiences outside of the classroom to help students narrow their agricultural career choices and connect with professionals in the agricultural industry.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Immersion SAEs may include: </a:t>
            </a:r>
            <a:endParaRPr>
              <a:solidFill>
                <a:schemeClr val="dk1"/>
              </a:solidFill>
              <a:latin typeface="Josefin Sans"/>
              <a:ea typeface="Josefin Sans"/>
              <a:cs typeface="Josefin Sans"/>
              <a:sym typeface="Josefin Sans"/>
            </a:endParaRPr>
          </a:p>
          <a:p>
            <a:pPr indent="-298450" lvl="0" marL="5969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Ownership/Entrepreneurship, Placement/Internship, Research (Experimental, Analysis, Invention), School-Based Enterprise &amp; Service Learning</a:t>
            </a:r>
            <a:endParaRPr>
              <a:solidFill>
                <a:schemeClr val="dk1"/>
              </a:solidFill>
              <a:latin typeface="Josefin Sans"/>
              <a:ea typeface="Josefin Sans"/>
              <a:cs typeface="Josefin Sans"/>
              <a:sym typeface="Josefin Sans"/>
            </a:endParaRPr>
          </a:p>
          <a:p>
            <a:pPr indent="-298450" lvl="0" marL="5969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Here is a quick overview of Immersion SAE</a:t>
            </a:r>
            <a:endParaRPr>
              <a:solidFill>
                <a:schemeClr val="dk1"/>
              </a:solidFill>
              <a:latin typeface="Josefin Sans"/>
              <a:ea typeface="Josefin Sans"/>
              <a:cs typeface="Josefin Sans"/>
              <a:sym typeface="Josefin Sans"/>
            </a:endParaRPr>
          </a:p>
          <a:p>
            <a:pPr indent="-298450" lvl="1" marL="10541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Key points:</a:t>
            </a:r>
            <a:endParaRPr>
              <a:solidFill>
                <a:schemeClr val="dk1"/>
              </a:solidFill>
              <a:latin typeface="Josefin Sans"/>
              <a:ea typeface="Josefin Sans"/>
              <a:cs typeface="Josefin Sans"/>
              <a:sym typeface="Josefin Sans"/>
            </a:endParaRPr>
          </a:p>
          <a:p>
            <a:pPr indent="-298450" lvl="2" marL="15113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 SAE Agreement required for Placement and Ownership Immersion SAEs only</a:t>
            </a:r>
            <a:endParaRPr>
              <a:solidFill>
                <a:schemeClr val="dk1"/>
              </a:solidFill>
              <a:latin typeface="Josefin Sans"/>
              <a:ea typeface="Josefin Sans"/>
              <a:cs typeface="Josefin Sans"/>
              <a:sym typeface="Josefin Sans"/>
            </a:endParaRPr>
          </a:p>
          <a:p>
            <a:pPr indent="-298450" lvl="2" marL="15113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 SAE Training Plan is required for Interns</a:t>
            </a:r>
            <a:r>
              <a:rPr lang="en">
                <a:solidFill>
                  <a:schemeClr val="dk1"/>
                </a:solidFill>
                <a:highlight>
                  <a:srgbClr val="FFFFFF"/>
                </a:highlight>
                <a:latin typeface="Josefin Sans"/>
                <a:ea typeface="Josefin Sans"/>
                <a:cs typeface="Josefin Sans"/>
                <a:sym typeface="Josefin Sans"/>
              </a:rPr>
              <a:t>hip, Entrepreneurship, Research, School-Based Enterprise, and Service-Learning</a:t>
            </a:r>
            <a:endParaRPr>
              <a:solidFill>
                <a:schemeClr val="dk1"/>
              </a:solidFill>
              <a:highlight>
                <a:srgbClr val="FFFFFF"/>
              </a:highlight>
              <a:latin typeface="Josefin Sans"/>
              <a:ea typeface="Josefin Sans"/>
              <a:cs typeface="Josefin Sans"/>
              <a:sym typeface="Josefin Sans"/>
            </a:endParaRPr>
          </a:p>
          <a:p>
            <a:pPr indent="-298450" lvl="2" marL="1511300" rtl="0" algn="l">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When a student completes 280 hours (must be documented) in an Immersion SAE (July 1 - June 30), the student will earn one additional credit towards graduation, and participating in an Immersion SAE meets the graduation requirement option of a WBL experience. </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Josefin Sans"/>
                <a:ea typeface="Josefin Sans"/>
                <a:cs typeface="Josefin Sans"/>
                <a:sym typeface="Josefin Sans"/>
              </a:rPr>
              <a:t>Please see </a:t>
            </a:r>
            <a:r>
              <a:rPr lang="en">
                <a:solidFill>
                  <a:schemeClr val="dk1"/>
                </a:solidFill>
                <a:latin typeface="Josefin Sans"/>
                <a:ea typeface="Josefin Sans"/>
                <a:cs typeface="Josefin Sans"/>
                <a:sym typeface="Josefin Sans"/>
              </a:rPr>
              <a:t>saeforall.org f</a:t>
            </a:r>
            <a:r>
              <a:rPr lang="en">
                <a:solidFill>
                  <a:schemeClr val="dk1"/>
                </a:solidFill>
                <a:highlight>
                  <a:srgbClr val="FFFFFF"/>
                </a:highlight>
                <a:latin typeface="Josefin Sans"/>
                <a:ea typeface="Josefin Sans"/>
                <a:cs typeface="Josefin Sans"/>
                <a:sym typeface="Josefin Sans"/>
              </a:rPr>
              <a:t>or additional information on SAEs.</a:t>
            </a:r>
            <a:endParaRPr>
              <a:solidFill>
                <a:schemeClr val="dk1"/>
              </a:solidFill>
              <a:highlight>
                <a:srgbClr val="FFFFFF"/>
              </a:highlight>
              <a:latin typeface="Josefin Sans"/>
              <a:ea typeface="Josefin Sans"/>
              <a:cs typeface="Josefin Sans"/>
              <a:sym typeface="Josefin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b84530d20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b84530d209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Is this an example of High-Quality WBL?</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To close out our session we wanted to provide a couple of example scenarios to tie everything together. As a quick summary, to ensure the WBL experiences we are providing to students are high-quality, they need to meet the 3 criteria according to the definition in the WBL guide, meet grade level and length requirements, follow all labor regulations and necessary paperwork to support student growth and focus on developing deeper connections with businesses to sustain long-lasting industry partnerships. Please take a moment to review the scenario to determine whether or not this example could be considered high-quality WBL.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Hopefully this sounded similar to a School-Based Enterprise experience but cannot be considered High-Quality. Corrections on the next slide will highlight why. </a:t>
            </a:r>
            <a:endParaRPr sz="1200">
              <a:solidFill>
                <a:schemeClr val="dk1"/>
              </a:solidFill>
              <a:latin typeface="Josefin Sans"/>
              <a:ea typeface="Josefin Sans"/>
              <a:cs typeface="Josefin Sans"/>
              <a:sym typeface="Josefin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b84530d20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b84530d20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Revised Example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This is a School-Based Enterprise example- change the instructor to student-managed (students need to be the ones managing funds, creating flyers, etc.) With this revision, it does become a high-quality WBL example. </a:t>
            </a:r>
            <a:endParaRPr sz="1200">
              <a:solidFill>
                <a:schemeClr val="dk1"/>
              </a:solidFill>
              <a:latin typeface="Josefin Sans"/>
              <a:ea typeface="Josefin Sans"/>
              <a:cs typeface="Josefin Sans"/>
              <a:sym typeface="Josefi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3cd2c19e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3cd2c19e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Transition Slide_What is High-Quality WBL?</a:t>
            </a:r>
            <a:endParaRPr sz="1500">
              <a:solidFill>
                <a:srgbClr val="101820"/>
              </a:solidFill>
              <a:latin typeface="Josefin Sans"/>
              <a:ea typeface="Josefin Sans"/>
              <a:cs typeface="Josefin Sans"/>
              <a:sym typeface="Josefin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e4c4a30d5b_6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e4c4a30d5b_6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Is this an example of High-Quality WBL?</a:t>
            </a:r>
            <a:endParaRPr b="1">
              <a:solidFill>
                <a:schemeClr val="dk1"/>
              </a:solidFill>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Yes, this is a high-quality example of an Entrepreneurship. </a:t>
            </a:r>
            <a:endParaRPr sz="1200">
              <a:latin typeface="Josefin Sans"/>
              <a:ea typeface="Josefin Sans"/>
              <a:cs typeface="Josefin Sans"/>
              <a:sym typeface="Josefin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e4c4a30d5b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e4c4a30d5b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Work-Based Learning (WBL) Guide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first and number one resource that all WBL Coordinators must be familiar with is the WBL Guide.</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It provides definitions, roles, sample forms and responsibilities for all stakeholders in order to implement High-Quality WBL experiences.</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Examples of information located in the WBL Guide:</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Guidelines for implementing the twelve (12) WBL methods practiced in Virginia</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Resources pertaining to federal and state labor regulations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WBL Coordinator/Teacher Qualifications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Recommendations for promoting WBL programs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 importance of WBL documents</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active link on this slide will take you directly to the WBL Guide.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e4c4a30d5b_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e4c4a30d5b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Labor Market Information</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101820"/>
                </a:solidFill>
                <a:latin typeface="Josefin Sans"/>
                <a:ea typeface="Josefin Sans"/>
                <a:cs typeface="Josefin Sans"/>
                <a:sym typeface="Josefin Sans"/>
              </a:rPr>
              <a:t>The second resource that WBL Coordinators must be familiar with is Labor Market Information (LMI). Understanding LMI allows individuals to make informed plans, choices and decisions. For example: </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Decisions for CTE programs</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Education and training offerings</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Career planning and preparation</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Identify in-demand occupations</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Employment projections</a:t>
            </a:r>
            <a:endParaRPr>
              <a:solidFill>
                <a:srgbClr val="101820"/>
              </a:solidFill>
              <a:latin typeface="Josefin Sans"/>
              <a:ea typeface="Josefin Sans"/>
              <a:cs typeface="Josefin Sans"/>
              <a:sym typeface="Josefin Sans"/>
            </a:endParaRPr>
          </a:p>
          <a:p>
            <a:pPr indent="-298450" lvl="0" marL="457200" rtl="0" algn="l">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Job search opportunities</a:t>
            </a:r>
            <a:endParaRPr>
              <a:solidFill>
                <a:srgbClr val="101820"/>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rgbClr val="101820"/>
                </a:solidFill>
                <a:latin typeface="Josefin Sans"/>
                <a:ea typeface="Josefin Sans"/>
                <a:cs typeface="Josefin Sans"/>
                <a:sym typeface="Josefin Sans"/>
              </a:rPr>
              <a:t>This is a resource that should be considered for all stakeholders. </a:t>
            </a:r>
            <a:endParaRPr>
              <a:solidFill>
                <a:srgbClr val="10182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e4c4a30d5b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e4c4a30d5b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Employment Projection for Selected Occupations </a:t>
            </a:r>
            <a:endParaRPr b="1">
              <a:solidFill>
                <a:schemeClr val="dk1"/>
              </a:solidFill>
              <a:latin typeface="Josefin Sans"/>
              <a:ea typeface="Josefin Sans"/>
              <a:cs typeface="Josefin Sans"/>
              <a:sym typeface="Josefin Sans"/>
            </a:endParaRPr>
          </a:p>
          <a:p>
            <a:pPr indent="-298450" lvl="0" marL="457200" rtl="0" algn="l">
              <a:spcBef>
                <a:spcPts val="0"/>
              </a:spcBef>
              <a:spcAft>
                <a:spcPts val="0"/>
              </a:spcAft>
              <a:buClr>
                <a:srgbClr val="333333"/>
              </a:buClr>
              <a:buSzPts val="1100"/>
              <a:buFont typeface="Josefin Sans"/>
              <a:buChar char="●"/>
            </a:pPr>
            <a:r>
              <a:rPr lang="en">
                <a:solidFill>
                  <a:srgbClr val="333333"/>
                </a:solidFill>
                <a:highlight>
                  <a:srgbClr val="FFFFFF"/>
                </a:highlight>
                <a:latin typeface="Josefin Sans"/>
                <a:ea typeface="Josefin Sans"/>
                <a:cs typeface="Josefin Sans"/>
                <a:sym typeface="Josefin Sans"/>
              </a:rPr>
              <a:t>The following is an example of LMI data. The chart shows employment projections for selected occupations from the U.S. Bureau of Labor Statistics. </a:t>
            </a:r>
            <a:endParaRPr>
              <a:solidFill>
                <a:srgbClr val="333333"/>
              </a:solidFill>
              <a:highlight>
                <a:srgbClr val="FFFFFF"/>
              </a:highlight>
              <a:latin typeface="Josefin Sans"/>
              <a:ea typeface="Josefin Sans"/>
              <a:cs typeface="Josefin Sans"/>
              <a:sym typeface="Josefin Sans"/>
            </a:endParaRPr>
          </a:p>
          <a:p>
            <a:pPr indent="-298450" lvl="0" marL="457200" rtl="0" algn="l">
              <a:spcBef>
                <a:spcPts val="0"/>
              </a:spcBef>
              <a:spcAft>
                <a:spcPts val="0"/>
              </a:spcAft>
              <a:buClr>
                <a:srgbClr val="333333"/>
              </a:buClr>
              <a:buSzPts val="1100"/>
              <a:buFont typeface="Josefin Sans"/>
              <a:buChar char="●"/>
            </a:pPr>
            <a:r>
              <a:rPr lang="en">
                <a:solidFill>
                  <a:srgbClr val="333333"/>
                </a:solidFill>
                <a:highlight>
                  <a:srgbClr val="FFFFFF"/>
                </a:highlight>
                <a:latin typeface="Josefin Sans"/>
                <a:ea typeface="Josefin Sans"/>
                <a:cs typeface="Josefin Sans"/>
                <a:sym typeface="Josefin Sans"/>
              </a:rPr>
              <a:t>This is a resource for students and teachers to consider when exploring careers and making curriculum decisions.  </a:t>
            </a:r>
            <a:endParaRPr sz="950">
              <a:solidFill>
                <a:srgbClr val="333333"/>
              </a:solidFill>
              <a:highlight>
                <a:srgbClr val="FFFFFF"/>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e4c4a30d5b_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e4c4a30d5b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Josefin Sans"/>
                <a:ea typeface="Josefin Sans"/>
                <a:cs typeface="Josefin Sans"/>
                <a:sym typeface="Josefin Sans"/>
              </a:rPr>
              <a:t>CTE Trailblazers Report: Cluster Analysis </a:t>
            </a:r>
            <a:endParaRPr b="1">
              <a:latin typeface="Josefin Sans"/>
              <a:ea typeface="Josefin Sans"/>
              <a:cs typeface="Josefin Sans"/>
              <a:sym typeface="Josefin Sans"/>
            </a:endParaRPr>
          </a:p>
          <a:p>
            <a:pPr indent="0" lvl="0" marL="0" rtl="0" algn="l">
              <a:lnSpc>
                <a:spcPct val="115000"/>
              </a:lnSpc>
              <a:spcBef>
                <a:spcPts val="0"/>
              </a:spcBef>
              <a:spcAft>
                <a:spcPts val="0"/>
              </a:spcAft>
              <a:buNone/>
            </a:pPr>
            <a:r>
              <a:rPr lang="en">
                <a:latin typeface="Josefin Sans"/>
                <a:ea typeface="Josefin Sans"/>
                <a:cs typeface="Josefin Sans"/>
                <a:sym typeface="Josefin Sans"/>
              </a:rPr>
              <a:t>The next resource is for both teachers and students. </a:t>
            </a:r>
            <a:endParaRPr>
              <a:latin typeface="Josefin Sans"/>
              <a:ea typeface="Josefin Sans"/>
              <a:cs typeface="Josefin Sans"/>
              <a:sym typeface="Josefin Sans"/>
            </a:endParaRPr>
          </a:p>
          <a:p>
            <a:pPr indent="0" lvl="0" marL="0" rtl="0" algn="l">
              <a:lnSpc>
                <a:spcPct val="115000"/>
              </a:lnSpc>
              <a:spcBef>
                <a:spcPts val="0"/>
              </a:spcBef>
              <a:spcAft>
                <a:spcPts val="0"/>
              </a:spcAft>
              <a:buNone/>
            </a:pPr>
            <a:r>
              <a:rPr lang="en">
                <a:latin typeface="Josefin Sans"/>
                <a:ea typeface="Josefin Sans"/>
                <a:cs typeface="Josefin Sans"/>
                <a:sym typeface="Josefin Sans"/>
              </a:rPr>
              <a:t>CTE Trailblazers: </a:t>
            </a:r>
            <a:endParaRPr>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latin typeface="Josefin Sans"/>
                <a:ea typeface="Josefin Sans"/>
                <a:cs typeface="Josefin Sans"/>
                <a:sym typeface="Josefin Sans"/>
              </a:rPr>
              <a:t>Serves as a central location for labor market data products, reports, and external resources</a:t>
            </a:r>
            <a:endParaRPr>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latin typeface="Josefin Sans"/>
                <a:ea typeface="Josefin Sans"/>
                <a:cs typeface="Josefin Sans"/>
                <a:sym typeface="Josefin Sans"/>
              </a:rPr>
              <a:t>Brings high quality, current demographic data and labor market data together</a:t>
            </a:r>
            <a:endParaRPr>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latin typeface="Josefin Sans"/>
                <a:ea typeface="Josefin Sans"/>
                <a:cs typeface="Josefin Sans"/>
                <a:sym typeface="Josefin Sans"/>
              </a:rPr>
              <a:t>Supports continuous improvement in Career and Technical Education </a:t>
            </a:r>
            <a:endParaRPr>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latin typeface="Josefin Sans"/>
                <a:ea typeface="Josefin Sans"/>
                <a:cs typeface="Josefin Sans"/>
                <a:sym typeface="Josefin Sans"/>
              </a:rPr>
              <a:t>Supports the goals articulated by the Carl Perkins Act</a:t>
            </a:r>
            <a:endParaRPr>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latin typeface="Josefin Sans"/>
                <a:ea typeface="Josefin Sans"/>
                <a:cs typeface="Josefin Sans"/>
                <a:sym typeface="Josefin Sans"/>
              </a:rPr>
              <a:t>Focuses on expanding educational and employment opportunities</a:t>
            </a:r>
            <a:endParaRPr>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latin typeface="Josefin Sans"/>
                <a:ea typeface="Josefin Sans"/>
                <a:cs typeface="Josefin Sans"/>
                <a:sym typeface="Josefin Sans"/>
              </a:rPr>
              <a:t>All divisions use this site for new course applications; CTE teachers have access to find labor market information</a:t>
            </a:r>
            <a:endParaRPr>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a:latin typeface="Josefin Sans"/>
              <a:ea typeface="Josefin Sans"/>
              <a:cs typeface="Josefin Sans"/>
              <a:sym typeface="Josefin Sans"/>
            </a:endParaRPr>
          </a:p>
          <a:p>
            <a:pPr indent="0" lvl="0" marL="0" rtl="0" algn="l">
              <a:lnSpc>
                <a:spcPct val="115000"/>
              </a:lnSpc>
              <a:spcBef>
                <a:spcPts val="0"/>
              </a:spcBef>
              <a:spcAft>
                <a:spcPts val="0"/>
              </a:spcAft>
              <a:buNone/>
            </a:pPr>
            <a:r>
              <a:rPr lang="en">
                <a:latin typeface="Josefin Sans"/>
                <a:ea typeface="Josefin Sans"/>
                <a:cs typeface="Josefin Sans"/>
                <a:sym typeface="Josefin Sans"/>
              </a:rPr>
              <a:t>The LMI on this slide was gathered from the CTE Trailblazers site. This information was gathered directly from the Cluster Analysis section located in Trailblazers. </a:t>
            </a:r>
            <a:endParaRPr>
              <a:latin typeface="Josefin Sans"/>
              <a:ea typeface="Josefin Sans"/>
              <a:cs typeface="Josefin Sans"/>
              <a:sym typeface="Josefin Sans"/>
            </a:endParaRPr>
          </a:p>
          <a:p>
            <a:pPr indent="0" lvl="0" marL="0" rtl="0" algn="l">
              <a:lnSpc>
                <a:spcPct val="115000"/>
              </a:lnSpc>
              <a:spcBef>
                <a:spcPts val="0"/>
              </a:spcBef>
              <a:spcAft>
                <a:spcPts val="0"/>
              </a:spcAft>
              <a:buNone/>
            </a:pPr>
            <a:r>
              <a:rPr lang="en">
                <a:latin typeface="Josefin Sans"/>
                <a:ea typeface="Josefin Sans"/>
                <a:cs typeface="Josefin Sans"/>
                <a:sym typeface="Josefin Sans"/>
              </a:rPr>
              <a:t>The two active links will take you directly to the cluster reports. The second link is for the Virginia ACTE fact sheet; this is a resource that will also provide LMI.</a:t>
            </a:r>
            <a:endParaRPr>
              <a:solidFill>
                <a:schemeClr val="dk1"/>
              </a:solidFill>
            </a:endParaRPr>
          </a:p>
          <a:p>
            <a:pPr indent="0" lvl="0" marL="0" rtl="0" algn="l">
              <a:lnSpc>
                <a:spcPct val="115000"/>
              </a:lnSpc>
              <a:spcBef>
                <a:spcPts val="0"/>
              </a:spcBef>
              <a:spcAft>
                <a:spcPts val="0"/>
              </a:spcAft>
              <a:buNone/>
            </a:pPr>
            <a:r>
              <a:t/>
            </a:r>
            <a:endParaRPr b="1" sz="1600">
              <a:solidFill>
                <a:srgbClr val="101820"/>
              </a:solidFill>
              <a:latin typeface="Josefin Sans"/>
              <a:ea typeface="Josefin Sans"/>
              <a:cs typeface="Josefin Sans"/>
              <a:sym typeface="Josefin Sans"/>
            </a:endParaRPr>
          </a:p>
          <a:p>
            <a:pPr indent="0" lvl="0" marL="0" rtl="0" algn="l">
              <a:lnSpc>
                <a:spcPct val="115000"/>
              </a:lnSpc>
              <a:spcBef>
                <a:spcPts val="1600"/>
              </a:spcBef>
              <a:spcAft>
                <a:spcPts val="0"/>
              </a:spcAft>
              <a:buNone/>
            </a:pPr>
            <a:r>
              <a:t/>
            </a:r>
            <a:endParaRPr b="1" sz="1600">
              <a:solidFill>
                <a:srgbClr val="101820"/>
              </a:solidFill>
              <a:latin typeface="Josefin Sans"/>
              <a:ea typeface="Josefin Sans"/>
              <a:cs typeface="Josefin Sans"/>
              <a:sym typeface="Josefin Sans"/>
            </a:endParaRPr>
          </a:p>
          <a:p>
            <a:pPr indent="0" lvl="0" marL="0" rtl="0" algn="l">
              <a:lnSpc>
                <a:spcPct val="115000"/>
              </a:lnSpc>
              <a:spcBef>
                <a:spcPts val="1600"/>
              </a:spcBef>
              <a:spcAft>
                <a:spcPts val="1600"/>
              </a:spcAft>
              <a:buNone/>
            </a:pPr>
            <a:r>
              <a:t/>
            </a:r>
            <a:endParaRPr b="1" sz="1600">
              <a:solidFill>
                <a:srgbClr val="101820"/>
              </a:solidFill>
              <a:latin typeface="Josefin Sans"/>
              <a:ea typeface="Josefin Sans"/>
              <a:cs typeface="Josefin Sans"/>
              <a:sym typeface="Josefin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4c4a30d5b_6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e4c4a30d5b_6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Josefin Sans"/>
                <a:ea typeface="Josefin Sans"/>
                <a:cs typeface="Josefin Sans"/>
                <a:sym typeface="Josefin Sans"/>
              </a:rPr>
              <a:t>Jobs EQ - Statewide Data Initiative </a:t>
            </a:r>
            <a:endParaRPr b="1">
              <a:latin typeface="Josefin Sans"/>
              <a:ea typeface="Josefin Sans"/>
              <a:cs typeface="Josefin Sans"/>
              <a:sym typeface="Josefin Sans"/>
            </a:endParaRPr>
          </a:p>
          <a:p>
            <a:pPr indent="0" lvl="0" marL="0" rtl="0" algn="l">
              <a:lnSpc>
                <a:spcPct val="115000"/>
              </a:lnSpc>
              <a:spcBef>
                <a:spcPts val="0"/>
              </a:spcBef>
              <a:spcAft>
                <a:spcPts val="0"/>
              </a:spcAft>
              <a:buNone/>
            </a:pPr>
            <a:r>
              <a:rPr lang="en">
                <a:highlight>
                  <a:srgbClr val="FFFFFF"/>
                </a:highlight>
                <a:latin typeface="Josefin Sans"/>
                <a:ea typeface="Josefin Sans"/>
                <a:cs typeface="Josefin Sans"/>
                <a:sym typeface="Josefin Sans"/>
              </a:rPr>
              <a:t>The final resource we will discuss today is Jobs EQ.</a:t>
            </a:r>
            <a:endParaRPr>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a:highlight>
                  <a:srgbClr val="FFFFFF"/>
                </a:highlight>
                <a:latin typeface="Josefin Sans"/>
                <a:ea typeface="Josefin Sans"/>
                <a:cs typeface="Josefin Sans"/>
                <a:sym typeface="Josefin Sans"/>
              </a:rPr>
              <a:t>Jobs EG provides online access to statewide data such as:</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Demographics </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Employment </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Wage</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Job postings data</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Occupations</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Industries</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Skills </a:t>
            </a:r>
            <a:endParaRPr>
              <a:highlight>
                <a:srgbClr val="FFFFFF"/>
              </a:highlight>
              <a:latin typeface="Josefin Sans"/>
              <a:ea typeface="Josefin Sans"/>
              <a:cs typeface="Josefin Sans"/>
              <a:sym typeface="Josefin Sans"/>
            </a:endParaRPr>
          </a:p>
          <a:p>
            <a:pPr indent="-298450" lvl="0" marL="457200" rtl="0" algn="l">
              <a:lnSpc>
                <a:spcPct val="115000"/>
              </a:lnSpc>
              <a:spcBef>
                <a:spcPts val="0"/>
              </a:spcBef>
              <a:spcAft>
                <a:spcPts val="0"/>
              </a:spcAft>
              <a:buSzPts val="1100"/>
              <a:buFont typeface="Josefin Sans"/>
              <a:buChar char="●"/>
            </a:pPr>
            <a:r>
              <a:rPr lang="en">
                <a:highlight>
                  <a:srgbClr val="FFFFFF"/>
                </a:highlight>
                <a:latin typeface="Josefin Sans"/>
                <a:ea typeface="Josefin Sans"/>
                <a:cs typeface="Josefin Sans"/>
                <a:sym typeface="Josefin Sans"/>
              </a:rPr>
              <a:t>Degrees/awards (postsecondary completions data from IPEDS)</a:t>
            </a:r>
            <a:endParaRPr>
              <a:highlight>
                <a:srgbClr val="FFFFFF"/>
              </a:highlight>
              <a:latin typeface="Josefin Sans"/>
              <a:ea typeface="Josefin Sans"/>
              <a:cs typeface="Josefin Sans"/>
              <a:sym typeface="Josefin Sans"/>
            </a:endParaRPr>
          </a:p>
          <a:p>
            <a:pPr indent="0" lvl="0" marL="457200" rtl="0" algn="l">
              <a:lnSpc>
                <a:spcPct val="115000"/>
              </a:lnSpc>
              <a:spcBef>
                <a:spcPts val="0"/>
              </a:spcBef>
              <a:spcAft>
                <a:spcPts val="0"/>
              </a:spcAft>
              <a:buNone/>
            </a:pPr>
            <a:r>
              <a:t/>
            </a:r>
            <a:endParaRPr>
              <a:highlight>
                <a:srgbClr val="FFFFFF"/>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a:highlight>
                  <a:srgbClr val="FFFFFF"/>
                </a:highlight>
                <a:latin typeface="Josefin Sans"/>
                <a:ea typeface="Josefin Sans"/>
                <a:cs typeface="Josefin Sans"/>
                <a:sym typeface="Josefin Sans"/>
              </a:rPr>
              <a:t>The active link on this page will take you directly to the Career and Technical Education memo that was disseminated throughout Virginia. The memo provides information pertaining to what Jobs EQ is and how to get access to the database </a:t>
            </a:r>
            <a:r>
              <a:rPr lang="en">
                <a:highlight>
                  <a:srgbClr val="FFFFFF"/>
                </a:highlight>
                <a:latin typeface="Josefin Sans"/>
                <a:ea typeface="Josefin Sans"/>
                <a:cs typeface="Josefin Sans"/>
                <a:sym typeface="Josefin Sans"/>
              </a:rPr>
              <a:t>within</a:t>
            </a:r>
            <a:r>
              <a:rPr lang="en">
                <a:highlight>
                  <a:srgbClr val="FFFFFF"/>
                </a:highlight>
                <a:latin typeface="Josefin Sans"/>
                <a:ea typeface="Josefin Sans"/>
                <a:cs typeface="Josefin Sans"/>
                <a:sym typeface="Josefin Sans"/>
              </a:rPr>
              <a:t> your division.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e3e8b2138f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e3e8b2138f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Contact Information/Closing </a:t>
            </a:r>
            <a:endParaRPr b="1">
              <a:solidFill>
                <a:schemeClr val="dk1"/>
              </a:solidFill>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On this slide, please provide the local WBL point of contact information.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3cd2c19e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3cd2c19e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Virginia’s Career and Technical Education (CTE) programs include:</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Classroom instruction isthe essential component for students to master the academic and technical competencies, attitudes, and work ethic necessary for career success and lifelong learning.</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Career and technical student organizations (CTSOs) provide experiences that reinforce and strengthen classroom learning and prepare students for individual responsibility, teamwork, and leadership in their chosen career pathways.</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WBL experiences provide opportunities for students to apply and refine knowledge, attitudes, and skills through professionally coordinated and supervised work experience directly related to career goals.</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In order for the WBL experience to be considered a High-Quality Work- Based Learning Experience, the following 3 criteria must be met: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Related to students’ career goals and/or interests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Integrated with instruction</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Performed in partnership with local businesses and organizations</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3cd2c19e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3cd2c19e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High-Quality WBL Experiences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High-Quality Work-Based Learning (WBL) is comprised of experiences related to students’ career interests, based on instructional preparation, and undertaken in partnership with local businesses or organizations. The Virginia Department of Education (VDOE) recognizes 12 WBL experiences. These 12 WBL experiences promote the following: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Career Awareness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Career Exploration</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Career Preparation</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This diagram identifies the 12 WBL methods practiced in Virginia and what grade levels the experiences can be offered to students. The experiences for students begin with less intense opportunities such as job shadowing, to more intensive opportunities such as cooperative education and youth registered apprenticeship.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3cd2c19e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3cd2c19e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Transition Slide_Why is High-Quality WBL Important?</a:t>
            </a:r>
            <a:endParaRPr sz="1500">
              <a:solidFill>
                <a:srgbClr val="101820"/>
              </a:solidFill>
              <a:latin typeface="Josefin Sans"/>
              <a:ea typeface="Josefin Sans"/>
              <a:cs typeface="Josefin Sans"/>
              <a:sym typeface="Josefi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3cd2c19e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3cd2c19e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Profile of Virginia Graduate </a:t>
            </a:r>
            <a:endParaRPr b="1">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Participating in WBL helps students achieve the Profile of a Virginia Graduate.</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3 criteria of High-Quality WBL reinforce the 4 components that make up the Profile of a Virginia Graduate (content knowledge, career planning, workplace skills, and community &amp; civic responsibility)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Related to students’ career goals and/or interests (career planning)</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Integrated with instruction (connected to CTE content knowledge)</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Performed in partnership with local businesses and organizations (workplace skills, worksite in the community)</a:t>
            </a:r>
            <a:endParaRPr>
              <a:solidFill>
                <a:schemeClr val="dk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50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3cd2c19e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3cd2c19e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Josefin Sans"/>
                <a:ea typeface="Josefin Sans"/>
                <a:cs typeface="Josefin Sans"/>
                <a:sym typeface="Josefin Sans"/>
              </a:rPr>
              <a:t>WBL Reinforces Virginia’s 5 Cs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All WBL experiences reinforce Virginia’s 5 Cs—critical thinking, collaboration, communication, creative thinking, and citizenship—by allowing students to apply these skills in a real-world business or service-oriented work environment.</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This is an example of how Service Learning reinforces the 5 Cs.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 following five step process for Service Learning allows students to achieve the 5 Cs:</a:t>
            </a:r>
            <a:endParaRPr>
              <a:solidFill>
                <a:schemeClr val="dk1"/>
              </a:solidFill>
              <a:latin typeface="Josefin Sans"/>
              <a:ea typeface="Josefin Sans"/>
              <a:cs typeface="Josefin Sans"/>
              <a:sym typeface="Josefin Sans"/>
            </a:endParaRPr>
          </a:p>
          <a:p>
            <a:pPr indent="0" lvl="0" marL="457200" rtl="0" algn="l">
              <a:lnSpc>
                <a:spcPct val="115000"/>
              </a:lnSpc>
              <a:spcBef>
                <a:spcPts val="0"/>
              </a:spcBef>
              <a:spcAft>
                <a:spcPts val="0"/>
              </a:spcAft>
              <a:buNone/>
            </a:pPr>
            <a:r>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AutoNum type="arabicPeriod"/>
            </a:pPr>
            <a:r>
              <a:rPr lang="en">
                <a:solidFill>
                  <a:schemeClr val="dk1"/>
                </a:solidFill>
                <a:latin typeface="Josefin Sans"/>
                <a:ea typeface="Josefin Sans"/>
                <a:cs typeface="Josefin Sans"/>
                <a:sym typeface="Josefin Sans"/>
              </a:rPr>
              <a:t>Investigation/Research reinforces Critical Thinking by having students  identify and analyze community needs.</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AutoNum type="arabicPeriod"/>
            </a:pPr>
            <a:r>
              <a:rPr lang="en">
                <a:solidFill>
                  <a:schemeClr val="dk1"/>
                </a:solidFill>
                <a:latin typeface="Josefin Sans"/>
                <a:ea typeface="Josefin Sans"/>
                <a:cs typeface="Josefin Sans"/>
                <a:sym typeface="Josefin Sans"/>
              </a:rPr>
              <a:t>Planning/Preparation reinforces Collaboration by students working with community partners to create a service plan that addresses identified community needs.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AutoNum type="arabicPeriod"/>
            </a:pPr>
            <a:r>
              <a:rPr lang="en">
                <a:solidFill>
                  <a:schemeClr val="dk1"/>
                </a:solidFill>
                <a:latin typeface="Josefin Sans"/>
                <a:ea typeface="Josefin Sans"/>
                <a:cs typeface="Josefin Sans"/>
                <a:sym typeface="Josefin Sans"/>
              </a:rPr>
              <a:t>Action reinforces Citizenship by students providing service that enhances social responsibility.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AutoNum type="arabicPeriod"/>
            </a:pPr>
            <a:r>
              <a:rPr lang="en">
                <a:solidFill>
                  <a:schemeClr val="dk1"/>
                </a:solidFill>
                <a:latin typeface="Josefin Sans"/>
                <a:ea typeface="Josefin Sans"/>
                <a:cs typeface="Josefin Sans"/>
                <a:sym typeface="Josefin Sans"/>
              </a:rPr>
              <a:t>Reflection reinforces Communication Skills, both verbal and nonverbal skills, by students reflecting on lessons learned through participation in the service learning project. </a:t>
            </a:r>
            <a:endParaRPr>
              <a:solidFill>
                <a:schemeClr val="dk1"/>
              </a:solidFill>
              <a:latin typeface="Josefin Sans"/>
              <a:ea typeface="Josefin Sans"/>
              <a:cs typeface="Josefin Sans"/>
              <a:sym typeface="Josefin Sans"/>
            </a:endParaRPr>
          </a:p>
          <a:p>
            <a:pPr indent="-298450" lvl="0" marL="457200" rtl="0" algn="l">
              <a:lnSpc>
                <a:spcPct val="115000"/>
              </a:lnSpc>
              <a:spcBef>
                <a:spcPts val="0"/>
              </a:spcBef>
              <a:spcAft>
                <a:spcPts val="0"/>
              </a:spcAft>
              <a:buClr>
                <a:schemeClr val="dk1"/>
              </a:buClr>
              <a:buSzPts val="1100"/>
              <a:buFont typeface="Josefin Sans"/>
              <a:buAutoNum type="arabicPeriod"/>
            </a:pPr>
            <a:r>
              <a:rPr lang="en">
                <a:solidFill>
                  <a:schemeClr val="dk1"/>
                </a:solidFill>
                <a:latin typeface="Josefin Sans"/>
                <a:ea typeface="Josefin Sans"/>
                <a:cs typeface="Josefin Sans"/>
                <a:sym typeface="Josefin Sans"/>
              </a:rPr>
              <a:t>Demonstration/Celebration reinforces Creative Thinking by students organizing demonstrations for an important event to reflect on insights and outcomes to the community.</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ag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1244950"/>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3334500"/>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209358" y="459344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1"/>
          <p:cNvSpPr txBox="1"/>
          <p:nvPr>
            <p:ph idx="1" type="body"/>
          </p:nvPr>
        </p:nvSpPr>
        <p:spPr>
          <a:xfrm>
            <a:off x="369650" y="37933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600"/>
              <a:buNone/>
              <a:defRPr/>
            </a:lvl1pPr>
          </a:lstStyle>
          <a:p/>
        </p:txBody>
      </p:sp>
      <p:sp>
        <p:nvSpPr>
          <p:cNvPr id="50" name="Google Shape;50;p11"/>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a:lvl1pPr>
            <a:lvl2pPr indent="-330200" lvl="1" marL="914400" algn="ctr">
              <a:spcBef>
                <a:spcPts val="1600"/>
              </a:spcBef>
              <a:spcAft>
                <a:spcPts val="0"/>
              </a:spcAft>
              <a:buSzPts val="16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4" name="Google Shape;54;p12"/>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3"/>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Title and Subtitle Page">
  <p:cSld name="TITLE_1">
    <p:bg>
      <p:bgPr>
        <a:blipFill>
          <a:blip r:embed="rId2">
            <a:alphaModFix/>
          </a:blip>
          <a:stretch>
            <a:fillRect/>
          </a:stretch>
        </a:blipFill>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6" name="Google Shape;16;p3"/>
          <p:cNvSpPr/>
          <p:nvPr/>
        </p:nvSpPr>
        <p:spPr>
          <a:xfrm>
            <a:off x="642600" y="1358950"/>
            <a:ext cx="7943100" cy="2833800"/>
          </a:xfrm>
          <a:prstGeom prst="roundRect">
            <a:avLst>
              <a:gd fmla="val 16667" name="adj"/>
            </a:avLst>
          </a:prstGeom>
          <a:solidFill>
            <a:srgbClr val="FFFFFF">
              <a:alpha val="70390"/>
            </a:srgbClr>
          </a:solidFill>
          <a:ln cap="flat" cmpd="sng" w="38100">
            <a:solidFill>
              <a:srgbClr val="D500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ctrTitle"/>
          </p:nvPr>
        </p:nvSpPr>
        <p:spPr>
          <a:xfrm>
            <a:off x="311708" y="1244950"/>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 name="Google Shape;18;p3"/>
          <p:cNvSpPr txBox="1"/>
          <p:nvPr>
            <p:ph idx="1" type="subTitle"/>
          </p:nvPr>
        </p:nvSpPr>
        <p:spPr>
          <a:xfrm>
            <a:off x="311700" y="3334500"/>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 name="Google Shape;19;p3"/>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age"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Google Shape;22;p4"/>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5"/>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448625" y="1386425"/>
            <a:ext cx="85206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30200" lvl="1" marL="914400">
              <a:spcBef>
                <a:spcPts val="1600"/>
              </a:spcBef>
              <a:spcAft>
                <a:spcPts val="0"/>
              </a:spcAft>
              <a:buSzPts val="16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5"/>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6"/>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7"/>
          <p:cNvSpPr txBox="1"/>
          <p:nvPr>
            <p:ph type="title"/>
          </p:nvPr>
        </p:nvSpPr>
        <p:spPr>
          <a:xfrm>
            <a:off x="311700" y="892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8"/>
          <p:cNvSpPr txBox="1"/>
          <p:nvPr>
            <p:ph type="title"/>
          </p:nvPr>
        </p:nvSpPr>
        <p:spPr>
          <a:xfrm>
            <a:off x="3561625" y="202675"/>
            <a:ext cx="50979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8"/>
          <p:cNvSpPr txBox="1"/>
          <p:nvPr>
            <p:ph idx="1" type="body"/>
          </p:nvPr>
        </p:nvSpPr>
        <p:spPr>
          <a:xfrm>
            <a:off x="311700" y="1389600"/>
            <a:ext cx="42549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8"/>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9"/>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0"/>
          <p:cNvSpPr txBox="1"/>
          <p:nvPr>
            <p:ph type="title"/>
          </p:nvPr>
        </p:nvSpPr>
        <p:spPr>
          <a:xfrm>
            <a:off x="270750" y="1680900"/>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10"/>
          <p:cNvSpPr txBox="1"/>
          <p:nvPr>
            <p:ph idx="1" type="subTitle"/>
          </p:nvPr>
        </p:nvSpPr>
        <p:spPr>
          <a:xfrm>
            <a:off x="270750" y="3250800"/>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SzPts val="1600"/>
              <a:buChar char="●"/>
              <a:defRPr/>
            </a:lvl1pPr>
            <a:lvl2pPr indent="-330200" lvl="1" marL="914400">
              <a:spcBef>
                <a:spcPts val="1600"/>
              </a:spcBef>
              <a:spcAft>
                <a:spcPts val="0"/>
              </a:spcAft>
              <a:buSzPts val="16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10"/>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descr="This is our PowerPoint Template Background.  It contains the Virginia Department of Education Logo." id="6" name="Google Shape;6;p1" title="VDOE Template Background"/>
          <p:cNvPicPr preferRelativeResize="0"/>
          <p:nvPr/>
        </p:nvPicPr>
        <p:blipFill>
          <a:blip r:embed="rId1">
            <a:alphaModFix/>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311700" y="813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D50032"/>
              </a:buClr>
              <a:buSzPts val="2800"/>
              <a:buFont typeface="Josefin Sans"/>
              <a:buNone/>
              <a:defRPr b="1" sz="2800">
                <a:solidFill>
                  <a:srgbClr val="D50032"/>
                </a:solidFill>
                <a:latin typeface="Josefin Sans"/>
                <a:ea typeface="Josefin Sans"/>
                <a:cs typeface="Josefin Sans"/>
                <a:sym typeface="Josefi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448625" y="138642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rgbClr val="101820"/>
              </a:buClr>
              <a:buSzPts val="1600"/>
              <a:buFont typeface="Josefin Sans"/>
              <a:buChar char="●"/>
              <a:defRPr b="1" sz="1600">
                <a:solidFill>
                  <a:srgbClr val="101820"/>
                </a:solidFill>
                <a:latin typeface="Josefin Sans"/>
                <a:ea typeface="Josefin Sans"/>
                <a:cs typeface="Josefin Sans"/>
                <a:sym typeface="Josefin Sans"/>
              </a:defRPr>
            </a:lvl1pPr>
            <a:lvl2pPr indent="-330200" lvl="1" marL="914400">
              <a:lnSpc>
                <a:spcPct val="115000"/>
              </a:lnSpc>
              <a:spcBef>
                <a:spcPts val="1600"/>
              </a:spcBef>
              <a:spcAft>
                <a:spcPts val="0"/>
              </a:spcAft>
              <a:buClr>
                <a:schemeClr val="dk2"/>
              </a:buClr>
              <a:buSzPts val="1600"/>
              <a:buFont typeface="Josefin Sans"/>
              <a:buChar char="○"/>
              <a:defRPr b="1" sz="1600">
                <a:solidFill>
                  <a:schemeClr val="dk2"/>
                </a:solidFill>
                <a:latin typeface="Josefin Sans"/>
                <a:ea typeface="Josefin Sans"/>
                <a:cs typeface="Josefin Sans"/>
                <a:sym typeface="Josefin Sans"/>
              </a:defRPr>
            </a:lvl2pPr>
            <a:lvl3pPr indent="-317500" lvl="2" marL="13716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indent="-317500" lvl="3" marL="18288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indent="-317500" lvl="4" marL="22860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indent="-317500" lvl="5" marL="27432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indent="-317500" lvl="6" marL="32004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indent="-317500" lvl="7" marL="36576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indent="-317500" lvl="8" marL="41148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p:txBody>
      </p:sp>
      <p:sp>
        <p:nvSpPr>
          <p:cNvPr id="9" name="Google Shape;9;p1"/>
          <p:cNvSpPr txBox="1"/>
          <p:nvPr>
            <p:ph idx="12" type="sldNum"/>
          </p:nvPr>
        </p:nvSpPr>
        <p:spPr>
          <a:xfrm>
            <a:off x="237258" y="4607392"/>
            <a:ext cx="548700" cy="393600"/>
          </a:xfrm>
          <a:prstGeom prst="rect">
            <a:avLst/>
          </a:prstGeom>
          <a:noFill/>
          <a:ln>
            <a:noFill/>
          </a:ln>
        </p:spPr>
        <p:txBody>
          <a:bodyPr anchorCtr="0" anchor="ctr" bIns="91425" lIns="91425" spcFirstLastPara="1" rIns="91425" wrap="square" tIns="91425">
            <a:noAutofit/>
          </a:bodyPr>
          <a:lstStyle>
            <a:lvl1pPr lvl="0">
              <a:buNone/>
              <a:defRPr sz="1000">
                <a:solidFill>
                  <a:schemeClr val="lt1"/>
                </a:solidFill>
              </a:defRPr>
            </a:lvl1pPr>
            <a:lvl2pPr lvl="1">
              <a:buNone/>
              <a:defRPr sz="1000">
                <a:solidFill>
                  <a:schemeClr val="lt1"/>
                </a:solidFill>
              </a:defRPr>
            </a:lvl2pPr>
            <a:lvl3pPr lvl="2">
              <a:buNone/>
              <a:defRPr sz="1000">
                <a:solidFill>
                  <a:schemeClr val="lt1"/>
                </a:solidFill>
              </a:defRPr>
            </a:lvl3pPr>
            <a:lvl4pPr lvl="3">
              <a:buNone/>
              <a:defRPr sz="1000">
                <a:solidFill>
                  <a:schemeClr val="lt1"/>
                </a:solidFill>
              </a:defRPr>
            </a:lvl4pPr>
            <a:lvl5pPr lvl="4">
              <a:buNone/>
              <a:defRPr sz="1000">
                <a:solidFill>
                  <a:schemeClr val="lt1"/>
                </a:solidFill>
              </a:defRPr>
            </a:lvl5pPr>
            <a:lvl6pPr lvl="5">
              <a:buNone/>
              <a:defRPr sz="1000">
                <a:solidFill>
                  <a:schemeClr val="lt1"/>
                </a:solidFill>
              </a:defRPr>
            </a:lvl6pPr>
            <a:lvl7pPr lvl="6">
              <a:buNone/>
              <a:defRPr sz="1000">
                <a:solidFill>
                  <a:schemeClr val="lt1"/>
                </a:solidFill>
              </a:defRPr>
            </a:lvl7pPr>
            <a:lvl8pPr lvl="7">
              <a:buNone/>
              <a:defRPr sz="1000">
                <a:solidFill>
                  <a:schemeClr val="lt1"/>
                </a:solidFill>
              </a:defRPr>
            </a:lvl8pPr>
            <a:lvl9pPr lvl="8">
              <a:buNone/>
              <a:defRPr sz="10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law.lis.virginia.gov/vacode/title22.1/chapter13.2/section22.1-253.13: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dol.gov/agencies/whd/child-labor/nonagriculture" TargetMode="External"/><Relationship Id="rId4" Type="http://schemas.openxmlformats.org/officeDocument/2006/relationships/hyperlink" Target="https://www.dol.gov/agencies/whd/child-labor/agriculture" TargetMode="External"/><Relationship Id="rId5" Type="http://schemas.openxmlformats.org/officeDocument/2006/relationships/hyperlink" Target="https://www.doe.virginia.gov/instruction/career_technical/work-based_learning/documents/federal-state-labor-laws-for-youth.doc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dol.gov/whd/" TargetMode="External"/><Relationship Id="rId4" Type="http://schemas.openxmlformats.org/officeDocument/2006/relationships/hyperlink" Target="https://youtu.be/BmYYP610jKo" TargetMode="External"/><Relationship Id="rId5" Type="http://schemas.openxmlformats.org/officeDocument/2006/relationships/hyperlink" Target="https://youtu.be/BmYYP610jKo" TargetMode="External"/><Relationship Id="rId6" Type="http://schemas.openxmlformats.org/officeDocument/2006/relationships/hyperlink" Target="http://www.doli.virginia.gov/" TargetMode="External"/><Relationship Id="rId7" Type="http://schemas.openxmlformats.org/officeDocument/2006/relationships/hyperlink" Target="https://youtu.be/uuhu_yALMJ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www.doe.virginia.gov/instruction/career_technical/work-based_learning/documents/wbl-guide.doc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8.png"/><Relationship Id="rId4" Type="http://schemas.openxmlformats.org/officeDocument/2006/relationships/hyperlink" Target="https://ctetrailblazers.org/reports/" TargetMode="External"/><Relationship Id="rId5" Type="http://schemas.openxmlformats.org/officeDocument/2006/relationships/hyperlink" Target="https://ctetrailblazers.org/reports/" TargetMode="External"/><Relationship Id="rId6" Type="http://schemas.openxmlformats.org/officeDocument/2006/relationships/hyperlink" Target="https://ctetrailblazers.org/reports/" TargetMode="External"/><Relationship Id="rId7" Type="http://schemas.openxmlformats.org/officeDocument/2006/relationships/hyperlink" Target="https://ctetrailblazers.org/reports/" TargetMode="External"/><Relationship Id="rId8" Type="http://schemas.openxmlformats.org/officeDocument/2006/relationships/hyperlink" Target="http://virginiaacte.org/documents/2020-2021_VA-ACTE-Fact-Sheet.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www.doe.virginia.gov/instruction/career_technical/cte_resources/director_memos/2020-21/177-21.doc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hyperlink" Target="mailto:nikki.finley@doe.virginia.gov" TargetMode="External"/><Relationship Id="rId4" Type="http://schemas.openxmlformats.org/officeDocument/2006/relationships/hyperlink" Target="mailto:stefanie.ells@doe.virginia.gov" TargetMode="External"/><Relationship Id="rId5" Type="http://schemas.openxmlformats.org/officeDocument/2006/relationships/hyperlink" Target="mailto:erika.temple@doe.virgini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2449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700"/>
              <a:t>Implementing High-Quality Work-Based Learning (WBL)</a:t>
            </a:r>
            <a:endParaRPr sz="4700">
              <a:solidFill>
                <a:srgbClr val="D50032"/>
              </a:solidFill>
            </a:endParaRPr>
          </a:p>
        </p:txBody>
      </p:sp>
      <p:sp>
        <p:nvSpPr>
          <p:cNvPr id="62" name="Google Shape;62;p14"/>
          <p:cNvSpPr txBox="1"/>
          <p:nvPr>
            <p:ph idx="12" type="sldNum"/>
          </p:nvPr>
        </p:nvSpPr>
        <p:spPr>
          <a:xfrm>
            <a:off x="209358" y="459344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311700" y="889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Requirements</a:t>
            </a:r>
            <a:endParaRPr/>
          </a:p>
        </p:txBody>
      </p:sp>
      <p:sp>
        <p:nvSpPr>
          <p:cNvPr id="173" name="Google Shape;173;p23"/>
          <p:cNvSpPr txBox="1"/>
          <p:nvPr>
            <p:ph idx="1" type="body"/>
          </p:nvPr>
        </p:nvSpPr>
        <p:spPr>
          <a:xfrm>
            <a:off x="448625" y="1386425"/>
            <a:ext cx="8587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Graduation Requirements</a:t>
            </a:r>
            <a:endParaRPr sz="1500">
              <a:solidFill>
                <a:schemeClr val="dk1"/>
              </a:solidFill>
            </a:endParaRPr>
          </a:p>
          <a:p>
            <a:pPr indent="0" lvl="0" marL="0" rtl="0" algn="l">
              <a:spcBef>
                <a:spcPts val="0"/>
              </a:spcBef>
              <a:spcAft>
                <a:spcPts val="0"/>
              </a:spcAft>
              <a:buNone/>
            </a:pPr>
            <a:r>
              <a:rPr b="0" lang="en" sz="1500">
                <a:solidFill>
                  <a:schemeClr val="dk1"/>
                </a:solidFill>
              </a:rPr>
              <a:t>Per </a:t>
            </a:r>
            <a:r>
              <a:rPr lang="en" sz="1500" u="sng">
                <a:solidFill>
                  <a:schemeClr val="hlink"/>
                </a:solidFill>
                <a:hlinkClick r:id="rId3"/>
              </a:rPr>
              <a:t>Code of Virginia</a:t>
            </a:r>
            <a:r>
              <a:rPr b="0" lang="en" sz="1500">
                <a:solidFill>
                  <a:schemeClr val="dk1"/>
                </a:solidFill>
              </a:rPr>
              <a:t> § 22.1-253.13:4, students are required to </a:t>
            </a:r>
            <a:endParaRPr b="0" sz="1500">
              <a:solidFill>
                <a:schemeClr val="dk1"/>
              </a:solidFill>
            </a:endParaRPr>
          </a:p>
          <a:p>
            <a:pPr indent="0" lvl="0" marL="228600" rtl="0" algn="l">
              <a:lnSpc>
                <a:spcPct val="106999"/>
              </a:lnSpc>
              <a:spcBef>
                <a:spcPts val="0"/>
              </a:spcBef>
              <a:spcAft>
                <a:spcPts val="0"/>
              </a:spcAft>
              <a:buNone/>
            </a:pPr>
            <a:r>
              <a:rPr b="0" lang="en" sz="1500">
                <a:solidFill>
                  <a:schemeClr val="dk1"/>
                </a:solidFill>
              </a:rPr>
              <a:t>(i) complete an Advanced Placement, honors, International Baccalaureate, or dual enrollment course; </a:t>
            </a:r>
            <a:endParaRPr b="0" sz="1500">
              <a:solidFill>
                <a:schemeClr val="dk1"/>
              </a:solidFill>
            </a:endParaRPr>
          </a:p>
          <a:p>
            <a:pPr indent="0" lvl="0" marL="228600" rtl="0" algn="l">
              <a:lnSpc>
                <a:spcPct val="106999"/>
              </a:lnSpc>
              <a:spcBef>
                <a:spcPts val="0"/>
              </a:spcBef>
              <a:spcAft>
                <a:spcPts val="0"/>
              </a:spcAft>
              <a:buNone/>
            </a:pPr>
            <a:r>
              <a:rPr b="0" lang="en" sz="1500">
                <a:solidFill>
                  <a:schemeClr val="dk1"/>
                </a:solidFill>
              </a:rPr>
              <a:t>(ii) complete a high-quality work-based learning experience, as defined by the Board; </a:t>
            </a:r>
            <a:r>
              <a:rPr lang="en" sz="1500">
                <a:solidFill>
                  <a:schemeClr val="dk1"/>
                </a:solidFill>
              </a:rPr>
              <a:t>or </a:t>
            </a:r>
            <a:endParaRPr sz="1500">
              <a:solidFill>
                <a:schemeClr val="dk1"/>
              </a:solidFill>
            </a:endParaRPr>
          </a:p>
          <a:p>
            <a:pPr indent="0" lvl="0" marL="228600" rtl="0" algn="l">
              <a:lnSpc>
                <a:spcPct val="106999"/>
              </a:lnSpc>
              <a:spcBef>
                <a:spcPts val="0"/>
              </a:spcBef>
              <a:spcAft>
                <a:spcPts val="0"/>
              </a:spcAft>
              <a:buNone/>
            </a:pPr>
            <a:r>
              <a:rPr b="0" lang="en" sz="1500">
                <a:solidFill>
                  <a:schemeClr val="dk1"/>
                </a:solidFill>
              </a:rPr>
              <a:t>(iii) earn a career and technical education credential that has been approved by the Board</a:t>
            </a:r>
            <a:endParaRPr b="0" sz="1500">
              <a:solidFill>
                <a:schemeClr val="dk1"/>
              </a:solidFill>
            </a:endParaRPr>
          </a:p>
          <a:p>
            <a:pPr indent="0" lvl="0" marL="0" rtl="0" algn="l">
              <a:spcBef>
                <a:spcPts val="0"/>
              </a:spcBef>
              <a:spcAft>
                <a:spcPts val="0"/>
              </a:spcAft>
              <a:buNone/>
            </a:pPr>
            <a:r>
              <a:t/>
            </a:r>
            <a:endParaRPr b="0" sz="1500">
              <a:solidFill>
                <a:schemeClr val="dk1"/>
              </a:solidFill>
            </a:endParaRPr>
          </a:p>
          <a:p>
            <a:pPr indent="0" lvl="0" marL="0" rtl="0" algn="l">
              <a:lnSpc>
                <a:spcPct val="100000"/>
              </a:lnSpc>
              <a:spcBef>
                <a:spcPts val="0"/>
              </a:spcBef>
              <a:spcAft>
                <a:spcPts val="0"/>
              </a:spcAft>
              <a:buNone/>
            </a:pPr>
            <a:r>
              <a:rPr lang="en" sz="1500">
                <a:solidFill>
                  <a:schemeClr val="dk1"/>
                </a:solidFill>
              </a:rPr>
              <a:t>College, Career and Civic Readiness Index (CCCRI) </a:t>
            </a:r>
            <a:endParaRPr sz="1500">
              <a:solidFill>
                <a:schemeClr val="dk1"/>
              </a:solidFill>
            </a:endParaRPr>
          </a:p>
          <a:p>
            <a:pPr indent="0" lvl="0" marL="0" rtl="0" algn="l">
              <a:lnSpc>
                <a:spcPct val="100000"/>
              </a:lnSpc>
              <a:spcBef>
                <a:spcPts val="0"/>
              </a:spcBef>
              <a:spcAft>
                <a:spcPts val="0"/>
              </a:spcAft>
              <a:buNone/>
            </a:pPr>
            <a:r>
              <a:rPr b="0" lang="en" sz="1500">
                <a:solidFill>
                  <a:schemeClr val="dk1"/>
                </a:solidFill>
              </a:rPr>
              <a:t>School accreditation will be measured on graduating seniors having completed at least </a:t>
            </a:r>
            <a:r>
              <a:rPr lang="en" sz="1500">
                <a:solidFill>
                  <a:schemeClr val="dk1"/>
                </a:solidFill>
              </a:rPr>
              <a:t>ONE </a:t>
            </a:r>
            <a:r>
              <a:rPr b="0" lang="en" sz="1500">
                <a:solidFill>
                  <a:schemeClr val="dk1"/>
                </a:solidFill>
              </a:rPr>
              <a:t>of the following during high school: </a:t>
            </a:r>
            <a:endParaRPr b="0" sz="1500">
              <a:solidFill>
                <a:schemeClr val="dk1"/>
              </a:solidFill>
            </a:endParaRPr>
          </a:p>
          <a:p>
            <a:pPr indent="-323850" lvl="0" marL="457200" rtl="0" algn="l">
              <a:lnSpc>
                <a:spcPct val="100000"/>
              </a:lnSpc>
              <a:spcBef>
                <a:spcPts val="0"/>
              </a:spcBef>
              <a:spcAft>
                <a:spcPts val="0"/>
              </a:spcAft>
              <a:buClr>
                <a:schemeClr val="dk1"/>
              </a:buClr>
              <a:buSzPts val="1500"/>
              <a:buFont typeface="Josefin Sans"/>
              <a:buChar char="●"/>
            </a:pPr>
            <a:r>
              <a:rPr b="0" lang="en" sz="1500">
                <a:solidFill>
                  <a:schemeClr val="dk1"/>
                </a:solidFill>
              </a:rPr>
              <a:t>Receive credit for advanced coursework (AP/IB/</a:t>
            </a:r>
            <a:r>
              <a:rPr b="0" lang="en" sz="1500">
                <a:solidFill>
                  <a:schemeClr val="dk1"/>
                </a:solidFill>
              </a:rPr>
              <a:t>DE</a:t>
            </a:r>
            <a:r>
              <a:rPr b="0" lang="en" sz="1500">
                <a:solidFill>
                  <a:schemeClr val="dk1"/>
                </a:solidFill>
              </a:rPr>
              <a:t>) </a:t>
            </a:r>
            <a:endParaRPr b="0" sz="1500">
              <a:solidFill>
                <a:schemeClr val="dk1"/>
              </a:solidFill>
            </a:endParaRPr>
          </a:p>
          <a:p>
            <a:pPr indent="-323850" lvl="0" marL="457200" rtl="0" algn="l">
              <a:lnSpc>
                <a:spcPct val="100000"/>
              </a:lnSpc>
              <a:spcBef>
                <a:spcPts val="0"/>
              </a:spcBef>
              <a:spcAft>
                <a:spcPts val="0"/>
              </a:spcAft>
              <a:buClr>
                <a:schemeClr val="dk1"/>
              </a:buClr>
              <a:buSzPts val="1500"/>
              <a:buFont typeface="Lora"/>
              <a:buChar char="●"/>
            </a:pPr>
            <a:r>
              <a:rPr b="0" lang="en" sz="1500">
                <a:solidFill>
                  <a:schemeClr val="dk1"/>
                </a:solidFill>
              </a:rPr>
              <a:t>Be a CTE completer </a:t>
            </a:r>
            <a:r>
              <a:rPr lang="en" sz="1500">
                <a:solidFill>
                  <a:schemeClr val="dk1"/>
                </a:solidFill>
              </a:rPr>
              <a:t>and</a:t>
            </a:r>
            <a:r>
              <a:rPr b="0" lang="en" sz="1500">
                <a:solidFill>
                  <a:schemeClr val="dk1"/>
                </a:solidFill>
              </a:rPr>
              <a:t> earn a CTE credential </a:t>
            </a:r>
            <a:endParaRPr sz="1500">
              <a:solidFill>
                <a:schemeClr val="dk1"/>
              </a:solidFill>
              <a:highlight>
                <a:srgbClr val="FFFF00"/>
              </a:highlight>
            </a:endParaRPr>
          </a:p>
          <a:p>
            <a:pPr indent="-317500" lvl="0" marL="457200" rtl="0" algn="l">
              <a:lnSpc>
                <a:spcPct val="100000"/>
              </a:lnSpc>
              <a:spcBef>
                <a:spcPts val="0"/>
              </a:spcBef>
              <a:spcAft>
                <a:spcPts val="0"/>
              </a:spcAft>
              <a:buClr>
                <a:schemeClr val="dk1"/>
              </a:buClr>
              <a:buSzPts val="1400"/>
              <a:buFont typeface="Lora"/>
              <a:buChar char="●"/>
            </a:pPr>
            <a:r>
              <a:rPr b="0" lang="en" sz="1500">
                <a:solidFill>
                  <a:schemeClr val="dk1"/>
                </a:solidFill>
              </a:rPr>
              <a:t>Complete a work-based learning experience</a:t>
            </a:r>
            <a:r>
              <a:rPr b="0" lang="en" sz="2000">
                <a:solidFill>
                  <a:schemeClr val="dk1"/>
                </a:solidFill>
              </a:rPr>
              <a:t> </a:t>
            </a:r>
            <a:endParaRPr b="0" sz="2000">
              <a:solidFill>
                <a:schemeClr val="dk1"/>
              </a:solidFill>
            </a:endParaRPr>
          </a:p>
        </p:txBody>
      </p:sp>
      <p:sp>
        <p:nvSpPr>
          <p:cNvPr id="174" name="Google Shape;174;p23"/>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Benefits</a:t>
            </a:r>
            <a:endParaRPr/>
          </a:p>
        </p:txBody>
      </p:sp>
      <p:sp>
        <p:nvSpPr>
          <p:cNvPr id="180" name="Google Shape;180;p24"/>
          <p:cNvSpPr txBox="1"/>
          <p:nvPr>
            <p:ph idx="1" type="body"/>
          </p:nvPr>
        </p:nvSpPr>
        <p:spPr>
          <a:xfrm>
            <a:off x="448625" y="1538825"/>
            <a:ext cx="47448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0" lang="en" sz="1900"/>
              <a:t>Employability and technical skills</a:t>
            </a:r>
            <a:endParaRPr b="0" sz="1900"/>
          </a:p>
          <a:p>
            <a:pPr indent="-349250" lvl="0" marL="457200" rtl="0" algn="l">
              <a:spcBef>
                <a:spcPts val="0"/>
              </a:spcBef>
              <a:spcAft>
                <a:spcPts val="0"/>
              </a:spcAft>
              <a:buSzPts val="1900"/>
              <a:buChar char="●"/>
            </a:pPr>
            <a:r>
              <a:rPr b="0" lang="en" sz="1900"/>
              <a:t>Social capital</a:t>
            </a:r>
            <a:endParaRPr b="0" sz="1900"/>
          </a:p>
          <a:p>
            <a:pPr indent="-349250" lvl="0" marL="457200" rtl="0" algn="l">
              <a:spcBef>
                <a:spcPts val="0"/>
              </a:spcBef>
              <a:spcAft>
                <a:spcPts val="0"/>
              </a:spcAft>
              <a:buSzPts val="1900"/>
              <a:buChar char="●"/>
            </a:pPr>
            <a:r>
              <a:rPr b="0" lang="en" sz="1900"/>
              <a:t>Positive relationships and networking</a:t>
            </a:r>
            <a:endParaRPr b="0" sz="1900"/>
          </a:p>
          <a:p>
            <a:pPr indent="-349250" lvl="0" marL="457200" rtl="0" algn="l">
              <a:spcBef>
                <a:spcPts val="0"/>
              </a:spcBef>
              <a:spcAft>
                <a:spcPts val="0"/>
              </a:spcAft>
              <a:buSzPts val="1900"/>
              <a:buChar char="●"/>
            </a:pPr>
            <a:r>
              <a:rPr b="0" lang="en" sz="1900"/>
              <a:t>Workplace environment experiences</a:t>
            </a:r>
            <a:endParaRPr b="0" sz="1900"/>
          </a:p>
          <a:p>
            <a:pPr indent="-349250" lvl="0" marL="457200" rtl="0" algn="l">
              <a:spcBef>
                <a:spcPts val="0"/>
              </a:spcBef>
              <a:spcAft>
                <a:spcPts val="0"/>
              </a:spcAft>
              <a:buSzPts val="1900"/>
              <a:buChar char="●"/>
            </a:pPr>
            <a:r>
              <a:rPr b="0" lang="en" sz="1900"/>
              <a:t>Academic excellence and opportunities for advancement </a:t>
            </a:r>
            <a:endParaRPr b="0" sz="1900"/>
          </a:p>
          <a:p>
            <a:pPr indent="-349250" lvl="0" marL="457200" rtl="0" algn="l">
              <a:spcBef>
                <a:spcPts val="0"/>
              </a:spcBef>
              <a:spcAft>
                <a:spcPts val="0"/>
              </a:spcAft>
              <a:buSzPts val="1900"/>
              <a:buChar char="●"/>
            </a:pPr>
            <a:r>
              <a:rPr b="0" lang="en" sz="1900"/>
              <a:t>Pathways to careers </a:t>
            </a:r>
            <a:endParaRPr b="0" sz="2000"/>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81" name="Google Shape;181;p24"/>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82" name="Google Shape;182;p24"/>
          <p:cNvPicPr preferRelativeResize="0"/>
          <p:nvPr/>
        </p:nvPicPr>
        <p:blipFill>
          <a:blip r:embed="rId3">
            <a:alphaModFix/>
          </a:blip>
          <a:stretch>
            <a:fillRect/>
          </a:stretch>
        </p:blipFill>
        <p:spPr>
          <a:xfrm>
            <a:off x="5786278" y="1194728"/>
            <a:ext cx="2721700" cy="3486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311700" y="966125"/>
            <a:ext cx="8520600" cy="4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Business Partner Benefits</a:t>
            </a:r>
            <a:endParaRPr/>
          </a:p>
        </p:txBody>
      </p:sp>
      <p:sp>
        <p:nvSpPr>
          <p:cNvPr id="188" name="Google Shape;188;p25"/>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89" name="Google Shape;189;p25"/>
          <p:cNvSpPr txBox="1"/>
          <p:nvPr>
            <p:ph idx="2" type="body"/>
          </p:nvPr>
        </p:nvSpPr>
        <p:spPr>
          <a:xfrm>
            <a:off x="447975" y="1552975"/>
            <a:ext cx="4965000" cy="3563400"/>
          </a:xfrm>
          <a:prstGeom prst="rect">
            <a:avLst/>
          </a:prstGeom>
        </p:spPr>
        <p:txBody>
          <a:bodyPr anchorCtr="0" anchor="t" bIns="91425" lIns="91425" spcFirstLastPara="1" rIns="91425" wrap="square" tIns="91425">
            <a:spAutoFit/>
          </a:bodyPr>
          <a:lstStyle/>
          <a:p>
            <a:pPr indent="-336550" lvl="0" marL="457200" rtl="0" algn="l">
              <a:spcBef>
                <a:spcPts val="1200"/>
              </a:spcBef>
              <a:spcAft>
                <a:spcPts val="0"/>
              </a:spcAft>
              <a:buSzPts val="1700"/>
              <a:buChar char="●"/>
            </a:pPr>
            <a:r>
              <a:rPr b="0" lang="en" sz="1700"/>
              <a:t>Contribute to economic growth</a:t>
            </a:r>
            <a:endParaRPr b="0" sz="1700"/>
          </a:p>
          <a:p>
            <a:pPr indent="-336550" lvl="0" marL="457200" rtl="0" algn="l">
              <a:spcBef>
                <a:spcPts val="0"/>
              </a:spcBef>
              <a:spcAft>
                <a:spcPts val="0"/>
              </a:spcAft>
              <a:buSzPts val="1700"/>
              <a:buChar char="●"/>
            </a:pPr>
            <a:r>
              <a:rPr b="0" lang="en" sz="1700"/>
              <a:t>Increase workforce diversity and inclusion</a:t>
            </a:r>
            <a:endParaRPr b="0" sz="1700"/>
          </a:p>
          <a:p>
            <a:pPr indent="-336550" lvl="0" marL="457200" rtl="0" algn="l">
              <a:spcBef>
                <a:spcPts val="0"/>
              </a:spcBef>
              <a:spcAft>
                <a:spcPts val="0"/>
              </a:spcAft>
              <a:buSzPts val="1700"/>
              <a:buChar char="●"/>
            </a:pPr>
            <a:r>
              <a:rPr b="0" lang="en" sz="1700"/>
              <a:t>Enhance educational curriculum</a:t>
            </a:r>
            <a:endParaRPr b="0" sz="1700"/>
          </a:p>
          <a:p>
            <a:pPr indent="-336550" lvl="0" marL="457200" rtl="0" algn="l">
              <a:spcBef>
                <a:spcPts val="0"/>
              </a:spcBef>
              <a:spcAft>
                <a:spcPts val="0"/>
              </a:spcAft>
              <a:buSzPts val="1700"/>
              <a:buChar char="●"/>
            </a:pPr>
            <a:r>
              <a:rPr b="0" lang="en" sz="1700"/>
              <a:t>Prepare youth for evolving workforce by providing employment opportunities</a:t>
            </a:r>
            <a:endParaRPr b="0" sz="1700"/>
          </a:p>
          <a:p>
            <a:pPr indent="-336550" lvl="0" marL="457200" rtl="0" algn="l">
              <a:spcBef>
                <a:spcPts val="0"/>
              </a:spcBef>
              <a:spcAft>
                <a:spcPts val="0"/>
              </a:spcAft>
              <a:buSzPts val="1700"/>
              <a:buChar char="●"/>
            </a:pPr>
            <a:r>
              <a:rPr b="0" lang="en" sz="1700"/>
              <a:t>Meet current workforce needs</a:t>
            </a:r>
            <a:endParaRPr b="0" sz="1700"/>
          </a:p>
          <a:p>
            <a:pPr indent="-336550" lvl="0" marL="457200" rtl="0" algn="l">
              <a:spcBef>
                <a:spcPts val="0"/>
              </a:spcBef>
              <a:spcAft>
                <a:spcPts val="0"/>
              </a:spcAft>
              <a:buSzPts val="1700"/>
              <a:buChar char="●"/>
            </a:pPr>
            <a:r>
              <a:rPr b="0" lang="en" sz="1700"/>
              <a:t>Establish a network with other businesses/employers</a:t>
            </a:r>
            <a:endParaRPr b="0" sz="1700"/>
          </a:p>
          <a:p>
            <a:pPr indent="-336550" lvl="0" marL="457200" rtl="0" algn="l">
              <a:spcBef>
                <a:spcPts val="0"/>
              </a:spcBef>
              <a:spcAft>
                <a:spcPts val="0"/>
              </a:spcAft>
              <a:buSzPts val="1700"/>
              <a:buChar char="●"/>
            </a:pPr>
            <a:r>
              <a:rPr b="0" lang="en" sz="1700"/>
              <a:t>Increase customer awareness, which should lead to an increase in the bottom-line</a:t>
            </a:r>
            <a:endParaRPr b="0" sz="1700"/>
          </a:p>
          <a:p>
            <a:pPr indent="0" lvl="0" marL="0" rtl="0" algn="l">
              <a:spcBef>
                <a:spcPts val="1200"/>
              </a:spcBef>
              <a:spcAft>
                <a:spcPts val="1600"/>
              </a:spcAft>
              <a:buNone/>
            </a:pPr>
            <a:r>
              <a:t/>
            </a:r>
            <a:endParaRPr/>
          </a:p>
        </p:txBody>
      </p:sp>
      <p:pic>
        <p:nvPicPr>
          <p:cNvPr id="190" name="Google Shape;190;p25"/>
          <p:cNvPicPr preferRelativeResize="0"/>
          <p:nvPr/>
        </p:nvPicPr>
        <p:blipFill>
          <a:blip r:embed="rId3">
            <a:alphaModFix/>
          </a:blip>
          <a:stretch>
            <a:fillRect/>
          </a:stretch>
        </p:blipFill>
        <p:spPr>
          <a:xfrm>
            <a:off x="5413025" y="1276850"/>
            <a:ext cx="3502225" cy="290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6"/>
          <p:cNvSpPr txBox="1"/>
          <p:nvPr>
            <p:ph type="ctrTitle"/>
          </p:nvPr>
        </p:nvSpPr>
        <p:spPr>
          <a:xfrm>
            <a:off x="311708" y="154975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800"/>
          </a:p>
          <a:p>
            <a:pPr indent="0" lvl="0" marL="0" rtl="0" algn="ctr">
              <a:spcBef>
                <a:spcPts val="0"/>
              </a:spcBef>
              <a:spcAft>
                <a:spcPts val="0"/>
              </a:spcAft>
              <a:buNone/>
            </a:pPr>
            <a:r>
              <a:rPr i="1" lang="en" sz="4300" u="sng"/>
              <a:t>How</a:t>
            </a:r>
            <a:r>
              <a:rPr i="1" lang="en" sz="4300"/>
              <a:t> </a:t>
            </a:r>
            <a:r>
              <a:rPr lang="en" sz="4300"/>
              <a:t>can we implement  High-Quality WBL?</a:t>
            </a:r>
            <a:endParaRPr sz="4300"/>
          </a:p>
        </p:txBody>
      </p:sp>
      <p:sp>
        <p:nvSpPr>
          <p:cNvPr id="196" name="Google Shape;196;p26"/>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311700" y="966125"/>
            <a:ext cx="8520600" cy="6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u="sng"/>
              <a:t>How</a:t>
            </a:r>
            <a:r>
              <a:rPr lang="en"/>
              <a:t> can we implement High-Quality WBL?</a:t>
            </a:r>
            <a:endParaRPr/>
          </a:p>
        </p:txBody>
      </p:sp>
      <p:sp>
        <p:nvSpPr>
          <p:cNvPr id="202" name="Google Shape;202;p27"/>
          <p:cNvSpPr txBox="1"/>
          <p:nvPr>
            <p:ph idx="1" type="body"/>
          </p:nvPr>
        </p:nvSpPr>
        <p:spPr>
          <a:xfrm>
            <a:off x="448625" y="1577200"/>
            <a:ext cx="8520600" cy="32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Ensure your WBL program meets high-quality standards</a:t>
            </a:r>
            <a:endParaRPr sz="1900">
              <a:solidFill>
                <a:schemeClr val="dk1"/>
              </a:solidFill>
            </a:endParaRPr>
          </a:p>
          <a:p>
            <a:pPr indent="-342900" lvl="0" marL="457200" rtl="0" algn="l">
              <a:spcBef>
                <a:spcPts val="1600"/>
              </a:spcBef>
              <a:spcAft>
                <a:spcPts val="0"/>
              </a:spcAft>
              <a:buClr>
                <a:schemeClr val="dk1"/>
              </a:buClr>
              <a:buSzPts val="1800"/>
              <a:buChar char="●"/>
            </a:pPr>
            <a:r>
              <a:rPr b="0" lang="en" sz="1800">
                <a:solidFill>
                  <a:schemeClr val="dk1"/>
                </a:solidFill>
              </a:rPr>
              <a:t>(3) criteria from WBL definition  </a:t>
            </a:r>
            <a:endParaRPr b="0" sz="1800">
              <a:solidFill>
                <a:schemeClr val="dk1"/>
              </a:solidFill>
            </a:endParaRPr>
          </a:p>
          <a:p>
            <a:pPr indent="-342900" lvl="0" marL="457200" rtl="0" algn="l">
              <a:spcBef>
                <a:spcPts val="0"/>
              </a:spcBef>
              <a:spcAft>
                <a:spcPts val="0"/>
              </a:spcAft>
              <a:buClr>
                <a:schemeClr val="dk1"/>
              </a:buClr>
              <a:buSzPts val="1800"/>
              <a:buChar char="●"/>
            </a:pPr>
            <a:r>
              <a:rPr b="0" lang="en" sz="1800">
                <a:solidFill>
                  <a:schemeClr val="dk1"/>
                </a:solidFill>
              </a:rPr>
              <a:t>Training agreements and training plan</a:t>
            </a:r>
            <a:endParaRPr b="0" sz="1800">
              <a:solidFill>
                <a:schemeClr val="dk1"/>
              </a:solidFill>
            </a:endParaRPr>
          </a:p>
          <a:p>
            <a:pPr indent="-342900" lvl="0" marL="457200" rtl="0" algn="l">
              <a:spcBef>
                <a:spcPts val="0"/>
              </a:spcBef>
              <a:spcAft>
                <a:spcPts val="0"/>
              </a:spcAft>
              <a:buClr>
                <a:schemeClr val="dk1"/>
              </a:buClr>
              <a:buSzPts val="1800"/>
              <a:buChar char="●"/>
            </a:pPr>
            <a:r>
              <a:rPr b="0" lang="en" sz="1800">
                <a:solidFill>
                  <a:schemeClr val="dk1"/>
                </a:solidFill>
              </a:rPr>
              <a:t>Labor laws and regulations </a:t>
            </a:r>
            <a:endParaRPr b="0" sz="1800">
              <a:solidFill>
                <a:schemeClr val="dk1"/>
              </a:solidFill>
            </a:endParaRPr>
          </a:p>
          <a:p>
            <a:pPr indent="-342900" lvl="0" marL="457200" rtl="0" algn="l">
              <a:spcBef>
                <a:spcPts val="0"/>
              </a:spcBef>
              <a:spcAft>
                <a:spcPts val="0"/>
              </a:spcAft>
              <a:buClr>
                <a:schemeClr val="dk1"/>
              </a:buClr>
              <a:buSzPts val="1800"/>
              <a:buChar char="●"/>
            </a:pPr>
            <a:r>
              <a:rPr b="0" lang="en" sz="1800">
                <a:solidFill>
                  <a:schemeClr val="dk1"/>
                </a:solidFill>
              </a:rPr>
              <a:t>Building and sustaining business partnerships </a:t>
            </a:r>
            <a:endParaRPr b="0" sz="1800">
              <a:solidFill>
                <a:schemeClr val="dk1"/>
              </a:solidFill>
            </a:endParaRPr>
          </a:p>
          <a:p>
            <a:pPr indent="-342900" lvl="0" marL="457200" rtl="0" algn="l">
              <a:spcBef>
                <a:spcPts val="0"/>
              </a:spcBef>
              <a:spcAft>
                <a:spcPts val="0"/>
              </a:spcAft>
              <a:buClr>
                <a:schemeClr val="dk1"/>
              </a:buClr>
              <a:buSzPts val="1800"/>
              <a:buChar char="●"/>
            </a:pPr>
            <a:r>
              <a:rPr b="0" lang="en" sz="1800">
                <a:solidFill>
                  <a:schemeClr val="dk1"/>
                </a:solidFill>
              </a:rPr>
              <a:t>Grade level and hour minimum requirements</a:t>
            </a:r>
            <a:endParaRPr b="0" sz="1800">
              <a:solidFill>
                <a:schemeClr val="dk1"/>
              </a:solidFill>
            </a:endParaRPr>
          </a:p>
          <a:p>
            <a:pPr indent="-342900" lvl="0" marL="457200" rtl="0" algn="l">
              <a:spcBef>
                <a:spcPts val="0"/>
              </a:spcBef>
              <a:spcAft>
                <a:spcPts val="0"/>
              </a:spcAft>
              <a:buClr>
                <a:schemeClr val="dk1"/>
              </a:buClr>
              <a:buSzPts val="1800"/>
              <a:buChar char="●"/>
            </a:pPr>
            <a:r>
              <a:rPr b="0" lang="en" sz="1800">
                <a:solidFill>
                  <a:schemeClr val="dk1"/>
                </a:solidFill>
              </a:rPr>
              <a:t>Types and examples of High-Quality WBL</a:t>
            </a:r>
            <a:endParaRPr b="0" sz="1800">
              <a:solidFill>
                <a:schemeClr val="dk1"/>
              </a:solidFill>
            </a:endParaRPr>
          </a:p>
          <a:p>
            <a:pPr indent="-342900" lvl="0" marL="457200" rtl="0" algn="l">
              <a:spcBef>
                <a:spcPts val="0"/>
              </a:spcBef>
              <a:spcAft>
                <a:spcPts val="0"/>
              </a:spcAft>
              <a:buClr>
                <a:schemeClr val="dk1"/>
              </a:buClr>
              <a:buSzPts val="1800"/>
              <a:buChar char="●"/>
            </a:pPr>
            <a:r>
              <a:rPr b="0" lang="en" sz="1800">
                <a:solidFill>
                  <a:schemeClr val="dk1"/>
                </a:solidFill>
              </a:rPr>
              <a:t>Resources - Work-Based Learning Guide &amp; labor market information</a:t>
            </a:r>
            <a:endParaRPr b="0" sz="1800">
              <a:solidFill>
                <a:schemeClr val="dk1"/>
              </a:solidFill>
            </a:endParaRPr>
          </a:p>
        </p:txBody>
      </p:sp>
      <p:sp>
        <p:nvSpPr>
          <p:cNvPr id="203" name="Google Shape;203;p27"/>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311700" y="86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Agreement</a:t>
            </a:r>
            <a:endParaRPr/>
          </a:p>
        </p:txBody>
      </p:sp>
      <p:sp>
        <p:nvSpPr>
          <p:cNvPr id="209" name="Google Shape;209;p28"/>
          <p:cNvSpPr txBox="1"/>
          <p:nvPr>
            <p:ph idx="1" type="body"/>
          </p:nvPr>
        </p:nvSpPr>
        <p:spPr>
          <a:xfrm>
            <a:off x="459700" y="1371600"/>
            <a:ext cx="8577300" cy="351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0" lang="en" sz="1800"/>
              <a:t>Provides an outline of a written commitment made by the student, parent/guardian, WBL coordinator/teacher, and employer that outlines the roles and responsibilities of each stakeholder</a:t>
            </a:r>
            <a:endParaRPr b="0" sz="1800"/>
          </a:p>
          <a:p>
            <a:pPr indent="-342900" lvl="0" marL="457200" rtl="0" algn="l">
              <a:lnSpc>
                <a:spcPct val="115000"/>
              </a:lnSpc>
              <a:spcBef>
                <a:spcPts val="0"/>
              </a:spcBef>
              <a:spcAft>
                <a:spcPts val="0"/>
              </a:spcAft>
              <a:buSzPts val="1800"/>
              <a:buChar char="●"/>
            </a:pPr>
            <a:r>
              <a:rPr b="0" lang="en" sz="1800"/>
              <a:t>Required to be on file for each student for </a:t>
            </a:r>
            <a:r>
              <a:rPr lang="en" sz="1800"/>
              <a:t>ALL </a:t>
            </a:r>
            <a:r>
              <a:rPr b="0" lang="en" sz="1800"/>
              <a:t>WBL experiences</a:t>
            </a:r>
            <a:endParaRPr b="0" sz="1800"/>
          </a:p>
          <a:p>
            <a:pPr indent="-342900" lvl="0" marL="457200" rtl="0" algn="l">
              <a:lnSpc>
                <a:spcPct val="115000"/>
              </a:lnSpc>
              <a:spcBef>
                <a:spcPts val="0"/>
              </a:spcBef>
              <a:spcAft>
                <a:spcPts val="0"/>
              </a:spcAft>
              <a:buSzPts val="1800"/>
              <a:buChar char="●"/>
            </a:pPr>
            <a:r>
              <a:rPr b="0" lang="en" sz="1800"/>
              <a:t>Provides protection to the WBL coordinator/teacher and school officials against accusations of negligence and liability claims</a:t>
            </a:r>
            <a:endParaRPr b="0" sz="1800"/>
          </a:p>
          <a:p>
            <a:pPr indent="-342900" lvl="0" marL="457200" rtl="0" algn="l">
              <a:lnSpc>
                <a:spcPct val="115000"/>
              </a:lnSpc>
              <a:spcBef>
                <a:spcPts val="0"/>
              </a:spcBef>
              <a:spcAft>
                <a:spcPts val="0"/>
              </a:spcAft>
              <a:buSzPts val="1800"/>
              <a:buChar char="●"/>
            </a:pPr>
            <a:r>
              <a:rPr b="0" lang="en" sz="1800"/>
              <a:t>May be modified as appropriate by each program area or school division, but must include the Virginia Department </a:t>
            </a:r>
            <a:r>
              <a:rPr b="0" lang="en" sz="1800"/>
              <a:t>of</a:t>
            </a:r>
            <a:r>
              <a:rPr b="0" lang="en" sz="1800"/>
              <a:t> Labor and Industry (VDOLI) requirements (asterisked and italicized items) found in the templates provided in the WBL Guide</a:t>
            </a:r>
            <a:r>
              <a:rPr b="0" lang="en" sz="1800"/>
              <a:t> and listed on the next slide </a:t>
            </a:r>
            <a:endParaRPr b="0" sz="1800"/>
          </a:p>
          <a:p>
            <a:pPr indent="0" lvl="0" marL="0" rtl="0" algn="l">
              <a:spcBef>
                <a:spcPts val="0"/>
              </a:spcBef>
              <a:spcAft>
                <a:spcPts val="1600"/>
              </a:spcAft>
              <a:buNone/>
            </a:pPr>
            <a:r>
              <a:t/>
            </a:r>
            <a:endParaRPr/>
          </a:p>
        </p:txBody>
      </p:sp>
      <p:sp>
        <p:nvSpPr>
          <p:cNvPr id="210" name="Google Shape;210;p28"/>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3010275" y="287500"/>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VDOLI Required </a:t>
            </a:r>
            <a:r>
              <a:rPr lang="en"/>
              <a:t>Language</a:t>
            </a:r>
            <a:endParaRPr/>
          </a:p>
        </p:txBody>
      </p:sp>
      <p:sp>
        <p:nvSpPr>
          <p:cNvPr id="216" name="Google Shape;216;p29"/>
          <p:cNvSpPr txBox="1"/>
          <p:nvPr>
            <p:ph idx="1" type="body"/>
          </p:nvPr>
        </p:nvSpPr>
        <p:spPr>
          <a:xfrm>
            <a:off x="242125" y="784000"/>
            <a:ext cx="8803200" cy="394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100">
                <a:solidFill>
                  <a:schemeClr val="dk1"/>
                </a:solidFill>
              </a:rPr>
              <a:t>Student agrees to: </a:t>
            </a:r>
            <a:endParaRPr i="1" sz="11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Conform to the rules and regulations, including all safety requirements and acceptable use policies, of the workplace. *</a:t>
            </a:r>
            <a:endParaRPr b="0" i="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sz="1100">
                <a:solidFill>
                  <a:schemeClr val="dk1"/>
                </a:solidFill>
              </a:rPr>
              <a:t>Employer agrees to:</a:t>
            </a:r>
            <a:r>
              <a:rPr b="0" i="1" lang="en" sz="1100">
                <a:solidFill>
                  <a:schemeClr val="dk1"/>
                </a:solidFill>
              </a:rPr>
              <a:t> </a:t>
            </a:r>
            <a:endParaRPr b="0" i="1" sz="11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Provide organized and progressive occupational experiences as outlined in the training plan and to expose students to as many aspects of the operation as possible.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Assist students in completing job-related projects and to provide available instructional materials and occupational guidance.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Adhere to federal and state regulations regarding labor laws, safety regulations, tax credits, and other applicable legislation.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Provide work experiences that shall be intermittent and for short periods of time and be under the direct supervision of a qualified and experienced person.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Ensure that the work of the student learner in the occupations declared particularly hazardous shall be incidental to the training.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Correlate the safety instruction given by the school with the on-the-job training.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Adhere to nondiscrimination on the basis of race, color, national origin, sex, disability or age. *</a:t>
            </a:r>
            <a:endParaRPr b="0" i="1" sz="1000">
              <a:solidFill>
                <a:schemeClr val="dk1"/>
              </a:solidFill>
            </a:endParaRPr>
          </a:p>
          <a:p>
            <a:pPr indent="0" lvl="0" marL="0" rtl="0" algn="l">
              <a:lnSpc>
                <a:spcPct val="100000"/>
              </a:lnSpc>
              <a:spcBef>
                <a:spcPts val="0"/>
              </a:spcBef>
              <a:spcAft>
                <a:spcPts val="0"/>
              </a:spcAft>
              <a:buNone/>
            </a:pPr>
            <a:r>
              <a:t/>
            </a:r>
            <a:endParaRPr i="1" sz="1100">
              <a:solidFill>
                <a:schemeClr val="dk1"/>
              </a:solidFill>
            </a:endParaRPr>
          </a:p>
          <a:p>
            <a:pPr indent="0" lvl="0" marL="0" rtl="0" algn="l">
              <a:lnSpc>
                <a:spcPct val="100000"/>
              </a:lnSpc>
              <a:spcBef>
                <a:spcPts val="0"/>
              </a:spcBef>
              <a:spcAft>
                <a:spcPts val="0"/>
              </a:spcAft>
              <a:buNone/>
            </a:pPr>
            <a:r>
              <a:rPr i="1" lang="en" sz="1100">
                <a:solidFill>
                  <a:schemeClr val="dk1"/>
                </a:solidFill>
              </a:rPr>
              <a:t>Parent/Guardian agrees to: </a:t>
            </a:r>
            <a:endParaRPr i="1" sz="11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Assume responsibility for the safety of students from the time they leave school until they report to the job and from the time they leave the job until they arrive at home.* </a:t>
            </a:r>
            <a:endParaRPr b="0" i="1" sz="1000">
              <a:solidFill>
                <a:schemeClr val="dk1"/>
              </a:solidFill>
            </a:endParaRPr>
          </a:p>
          <a:p>
            <a:pPr indent="0" lvl="0" marL="0" rtl="0" algn="l">
              <a:lnSpc>
                <a:spcPct val="100000"/>
              </a:lnSpc>
              <a:spcBef>
                <a:spcPts val="0"/>
              </a:spcBef>
              <a:spcAft>
                <a:spcPts val="0"/>
              </a:spcAft>
              <a:buNone/>
            </a:pPr>
            <a:r>
              <a:t/>
            </a:r>
            <a:endParaRPr i="1" sz="1100">
              <a:solidFill>
                <a:schemeClr val="dk1"/>
              </a:solidFill>
            </a:endParaRPr>
          </a:p>
          <a:p>
            <a:pPr indent="0" lvl="0" marL="0" rtl="0" algn="l">
              <a:lnSpc>
                <a:spcPct val="100000"/>
              </a:lnSpc>
              <a:spcBef>
                <a:spcPts val="0"/>
              </a:spcBef>
              <a:spcAft>
                <a:spcPts val="0"/>
              </a:spcAft>
              <a:buNone/>
            </a:pPr>
            <a:r>
              <a:rPr i="1" lang="en" sz="1100">
                <a:solidFill>
                  <a:schemeClr val="dk1"/>
                </a:solidFill>
              </a:rPr>
              <a:t>WBL Coordinator/ Teacher agrees to: </a:t>
            </a:r>
            <a:endParaRPr i="1" sz="11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Ensure/p</a:t>
            </a:r>
            <a:r>
              <a:rPr b="0" i="1" lang="en" sz="1000">
                <a:solidFill>
                  <a:schemeClr val="dk1"/>
                </a:solidFill>
              </a:rPr>
              <a:t>rovide related classroom  instruction, including safety procedures.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Assume responsibility for initiating and developing individual training plans and ensuring that each plan is followed until it is mutually agreed to modify it.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Cooperate with employers in developing appropriate training activities related to students’ career interests. *</a:t>
            </a:r>
            <a:endParaRPr b="0" i="1" sz="1000">
              <a:solidFill>
                <a:schemeClr val="dk1"/>
              </a:solidFill>
            </a:endParaRPr>
          </a:p>
          <a:p>
            <a:pPr indent="-292100" lvl="0" marL="457200" rtl="0" algn="l">
              <a:lnSpc>
                <a:spcPct val="100000"/>
              </a:lnSpc>
              <a:spcBef>
                <a:spcPts val="0"/>
              </a:spcBef>
              <a:spcAft>
                <a:spcPts val="0"/>
              </a:spcAft>
              <a:buClr>
                <a:schemeClr val="dk1"/>
              </a:buClr>
              <a:buSzPts val="1000"/>
              <a:buChar char="●"/>
            </a:pPr>
            <a:r>
              <a:rPr b="0" i="1" lang="en" sz="1000">
                <a:solidFill>
                  <a:schemeClr val="dk1"/>
                </a:solidFill>
              </a:rPr>
              <a:t>Make periodic visits to training stations to observe students, to consult with employers, and to assist students with any problems. *</a:t>
            </a:r>
            <a:endParaRPr b="0" i="1" sz="1000">
              <a:solidFill>
                <a:schemeClr val="dk1"/>
              </a:solidFill>
            </a:endParaRPr>
          </a:p>
          <a:p>
            <a:pPr indent="0" lvl="0" marL="0" rtl="0" algn="l">
              <a:lnSpc>
                <a:spcPct val="100000"/>
              </a:lnSpc>
              <a:spcBef>
                <a:spcPts val="0"/>
              </a:spcBef>
              <a:spcAft>
                <a:spcPts val="0"/>
              </a:spcAft>
              <a:buNone/>
            </a:pPr>
            <a:r>
              <a:t/>
            </a:r>
            <a:endParaRPr b="0" i="1" sz="1100">
              <a:solidFill>
                <a:schemeClr val="dk1"/>
              </a:solidFill>
              <a:latin typeface="Calibri"/>
              <a:ea typeface="Calibri"/>
              <a:cs typeface="Calibri"/>
              <a:sym typeface="Calibri"/>
            </a:endParaRPr>
          </a:p>
        </p:txBody>
      </p:sp>
      <p:sp>
        <p:nvSpPr>
          <p:cNvPr id="217" name="Google Shape;217;p29"/>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Plan</a:t>
            </a:r>
            <a:endParaRPr/>
          </a:p>
        </p:txBody>
      </p:sp>
      <p:sp>
        <p:nvSpPr>
          <p:cNvPr id="223" name="Google Shape;223;p30"/>
          <p:cNvSpPr txBox="1"/>
          <p:nvPr>
            <p:ph idx="1" type="body"/>
          </p:nvPr>
        </p:nvSpPr>
        <p:spPr>
          <a:xfrm>
            <a:off x="383000" y="15388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0" lang="en" sz="1800"/>
              <a:t>Identifies the classroom instruction and workplace training that will contribute to the employability and ongoing development of a student </a:t>
            </a:r>
            <a:endParaRPr b="0" sz="1800"/>
          </a:p>
          <a:p>
            <a:pPr indent="-342900" lvl="0" marL="457200" rtl="0" algn="l">
              <a:spcBef>
                <a:spcPts val="0"/>
              </a:spcBef>
              <a:spcAft>
                <a:spcPts val="0"/>
              </a:spcAft>
              <a:buSzPts val="1800"/>
              <a:buChar char="●"/>
            </a:pPr>
            <a:r>
              <a:rPr b="0" lang="en" sz="1800"/>
              <a:t>Required for</a:t>
            </a:r>
            <a:r>
              <a:rPr lang="en" sz="1800"/>
              <a:t> Internship, Entrepreneurship, Cooperative Education </a:t>
            </a:r>
            <a:r>
              <a:rPr b="0" lang="en" sz="1800"/>
              <a:t>and </a:t>
            </a:r>
            <a:r>
              <a:rPr lang="en" sz="1800"/>
              <a:t>Supervised Agricultural Experience (SAE) - Immersion</a:t>
            </a:r>
            <a:endParaRPr sz="1800"/>
          </a:p>
          <a:p>
            <a:pPr indent="-342900" lvl="0" marL="457200" rtl="0" algn="l">
              <a:spcBef>
                <a:spcPts val="0"/>
              </a:spcBef>
              <a:spcAft>
                <a:spcPts val="0"/>
              </a:spcAft>
              <a:buSzPts val="1800"/>
              <a:buChar char="●"/>
            </a:pPr>
            <a:r>
              <a:rPr b="0" lang="en" sz="1800"/>
              <a:t>Prepared jointly by the WBL coordinator/teacher, employer, and student</a:t>
            </a:r>
            <a:endParaRPr b="0" sz="1800"/>
          </a:p>
          <a:p>
            <a:pPr indent="-342900" lvl="0" marL="457200" rtl="0" algn="l">
              <a:spcBef>
                <a:spcPts val="0"/>
              </a:spcBef>
              <a:spcAft>
                <a:spcPts val="0"/>
              </a:spcAft>
              <a:buSzPts val="1800"/>
              <a:buChar char="●"/>
            </a:pPr>
            <a:r>
              <a:rPr b="0" lang="en" sz="1800"/>
              <a:t>Developed and revised according to the changing needs of the employer</a:t>
            </a:r>
            <a:endParaRPr b="0" sz="1800"/>
          </a:p>
          <a:p>
            <a:pPr indent="-342900" lvl="0" marL="457200" rtl="0" algn="l">
              <a:spcBef>
                <a:spcPts val="0"/>
              </a:spcBef>
              <a:spcAft>
                <a:spcPts val="0"/>
              </a:spcAft>
              <a:buSzPts val="1800"/>
              <a:buChar char="●"/>
            </a:pPr>
            <a:r>
              <a:rPr b="0" lang="en" sz="1800"/>
              <a:t>Serves as a record of student progress and documentation for evaluation</a:t>
            </a:r>
            <a:endParaRPr b="0" sz="1800"/>
          </a:p>
          <a:p>
            <a:pPr indent="0" lvl="0" marL="457200" rtl="0" algn="l">
              <a:spcBef>
                <a:spcPts val="1600"/>
              </a:spcBef>
              <a:spcAft>
                <a:spcPts val="1600"/>
              </a:spcAft>
              <a:buNone/>
            </a:pPr>
            <a:r>
              <a:t/>
            </a:r>
            <a:endParaRPr b="0" sz="1800"/>
          </a:p>
        </p:txBody>
      </p:sp>
      <p:sp>
        <p:nvSpPr>
          <p:cNvPr id="224" name="Google Shape;224;p30"/>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Federal and State Labor Regulations</a:t>
            </a:r>
            <a:endParaRPr/>
          </a:p>
        </p:txBody>
      </p:sp>
      <p:sp>
        <p:nvSpPr>
          <p:cNvPr id="230" name="Google Shape;230;p31"/>
          <p:cNvSpPr txBox="1"/>
          <p:nvPr>
            <p:ph idx="1" type="body"/>
          </p:nvPr>
        </p:nvSpPr>
        <p:spPr>
          <a:xfrm>
            <a:off x="448625" y="15388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All WBL programs must abide by applicable child labor and workplace safety regulations. </a:t>
            </a:r>
            <a:endParaRPr sz="1700"/>
          </a:p>
          <a:p>
            <a:pPr indent="-330200" lvl="0" marL="457200" rtl="0" algn="l">
              <a:spcBef>
                <a:spcPts val="1600"/>
              </a:spcBef>
              <a:spcAft>
                <a:spcPts val="0"/>
              </a:spcAft>
              <a:buClr>
                <a:schemeClr val="dk1"/>
              </a:buClr>
              <a:buSzPts val="1600"/>
              <a:buChar char="●"/>
            </a:pPr>
            <a:r>
              <a:rPr b="0" lang="en">
                <a:solidFill>
                  <a:schemeClr val="dk1"/>
                </a:solidFill>
              </a:rPr>
              <a:t>The most strict law applies between the state and federal law</a:t>
            </a:r>
            <a:endParaRPr b="0">
              <a:solidFill>
                <a:schemeClr val="dk1"/>
              </a:solidFill>
            </a:endParaRPr>
          </a:p>
          <a:p>
            <a:pPr indent="-317500" lvl="1" marL="914400" rtl="0" algn="l">
              <a:lnSpc>
                <a:spcPct val="100000"/>
              </a:lnSpc>
              <a:spcBef>
                <a:spcPts val="0"/>
              </a:spcBef>
              <a:spcAft>
                <a:spcPts val="0"/>
              </a:spcAft>
              <a:buClr>
                <a:schemeClr val="dk1"/>
              </a:buClr>
              <a:buSzPts val="1400"/>
              <a:buChar char="○"/>
            </a:pPr>
            <a:r>
              <a:rPr b="0" lang="en" sz="1400">
                <a:solidFill>
                  <a:schemeClr val="dk1"/>
                </a:solidFill>
              </a:rPr>
              <a:t>U.S. Department of Labor, Employment Standards Administration, Wage and Hour Division</a:t>
            </a:r>
            <a:endParaRPr b="0" sz="1400">
              <a:solidFill>
                <a:schemeClr val="dk1"/>
              </a:solidFill>
            </a:endParaRPr>
          </a:p>
          <a:p>
            <a:pPr indent="-317500" lvl="1" marL="914400" rtl="0" algn="l">
              <a:lnSpc>
                <a:spcPct val="100000"/>
              </a:lnSpc>
              <a:spcBef>
                <a:spcPts val="0"/>
              </a:spcBef>
              <a:spcAft>
                <a:spcPts val="0"/>
              </a:spcAft>
              <a:buClr>
                <a:schemeClr val="dk1"/>
              </a:buClr>
              <a:buSzPts val="1400"/>
              <a:buChar char="○"/>
            </a:pPr>
            <a:r>
              <a:rPr b="0" lang="en" sz="1400">
                <a:solidFill>
                  <a:schemeClr val="dk1"/>
                </a:solidFill>
              </a:rPr>
              <a:t>Virginia Department of Labor and Industry (VDOLI), Labor and Employment Law</a:t>
            </a:r>
            <a:endParaRPr b="0" sz="1400">
              <a:solidFill>
                <a:schemeClr val="dk1"/>
              </a:solidFill>
            </a:endParaRPr>
          </a:p>
          <a:p>
            <a:pPr indent="-330200" lvl="0" marL="457200" rtl="0" algn="l">
              <a:spcBef>
                <a:spcPts val="0"/>
              </a:spcBef>
              <a:spcAft>
                <a:spcPts val="0"/>
              </a:spcAft>
              <a:buSzPts val="1600"/>
              <a:buChar char="●"/>
            </a:pPr>
            <a:r>
              <a:rPr b="0" lang="en"/>
              <a:t>Students are required to obtain all safety and/or OSHA certifications to perform the necessary job functions included within the WBL experience. </a:t>
            </a:r>
            <a:endParaRPr b="0"/>
          </a:p>
          <a:p>
            <a:pPr indent="-330200" lvl="0" marL="457200" rtl="0" algn="l">
              <a:spcBef>
                <a:spcPts val="0"/>
              </a:spcBef>
              <a:spcAft>
                <a:spcPts val="0"/>
              </a:spcAft>
              <a:buSzPts val="1600"/>
              <a:buChar char="●"/>
            </a:pPr>
            <a:r>
              <a:rPr b="0" lang="en"/>
              <a:t>The training plan must meet all </a:t>
            </a:r>
            <a:r>
              <a:rPr b="0" lang="en"/>
              <a:t>U.S. Department of Labor</a:t>
            </a:r>
            <a:r>
              <a:rPr b="0" lang="en"/>
              <a:t> guidelines for student learner exemptions from Hazardous Occupations; see Child Labor Bulletin </a:t>
            </a:r>
            <a:r>
              <a:rPr lang="en" u="sng">
                <a:solidFill>
                  <a:schemeClr val="hlink"/>
                </a:solidFill>
                <a:hlinkClick r:id="rId3"/>
              </a:rPr>
              <a:t>101</a:t>
            </a:r>
            <a:r>
              <a:rPr lang="en"/>
              <a:t> </a:t>
            </a:r>
            <a:r>
              <a:rPr b="0" lang="en"/>
              <a:t>and </a:t>
            </a:r>
            <a:r>
              <a:rPr lang="en" u="sng">
                <a:solidFill>
                  <a:schemeClr val="hlink"/>
                </a:solidFill>
                <a:hlinkClick r:id="rId4"/>
              </a:rPr>
              <a:t>102</a:t>
            </a:r>
            <a:r>
              <a:rPr b="0" lang="en"/>
              <a:t>, and </a:t>
            </a:r>
            <a:r>
              <a:rPr lang="en" u="sng">
                <a:solidFill>
                  <a:schemeClr val="hlink"/>
                </a:solidFill>
                <a:hlinkClick r:id="rId5"/>
              </a:rPr>
              <a:t>comparison guidelines</a:t>
            </a:r>
            <a:r>
              <a:rPr b="0" lang="en"/>
              <a:t> on the VDOE website. </a:t>
            </a:r>
            <a:endParaRPr b="0"/>
          </a:p>
          <a:p>
            <a:pPr indent="0" lvl="0" marL="0" rtl="0" algn="l">
              <a:lnSpc>
                <a:spcPct val="100000"/>
              </a:lnSpc>
              <a:spcBef>
                <a:spcPts val="1200"/>
              </a:spcBef>
              <a:spcAft>
                <a:spcPts val="0"/>
              </a:spcAft>
              <a:buNone/>
            </a:pPr>
            <a:r>
              <a:t/>
            </a:r>
            <a:endParaRPr b="0" sz="2200" u="sng">
              <a:solidFill>
                <a:schemeClr val="hlink"/>
              </a:solidFill>
            </a:endParaRPr>
          </a:p>
          <a:p>
            <a:pPr indent="0" lvl="0" marL="457200" rtl="0" algn="l">
              <a:spcBef>
                <a:spcPts val="1200"/>
              </a:spcBef>
              <a:spcAft>
                <a:spcPts val="0"/>
              </a:spcAft>
              <a:buNone/>
            </a:pPr>
            <a:r>
              <a:t/>
            </a:r>
            <a:endParaRPr/>
          </a:p>
          <a:p>
            <a:pPr indent="0" lvl="0" marL="0" rtl="0" algn="l">
              <a:spcBef>
                <a:spcPts val="1600"/>
              </a:spcBef>
              <a:spcAft>
                <a:spcPts val="1600"/>
              </a:spcAft>
              <a:buNone/>
            </a:pPr>
            <a:r>
              <a:t/>
            </a:r>
            <a:endParaRPr/>
          </a:p>
        </p:txBody>
      </p:sp>
      <p:sp>
        <p:nvSpPr>
          <p:cNvPr id="231" name="Google Shape;231;p31"/>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Federal and State Labor Regulations</a:t>
            </a:r>
            <a:endParaRPr/>
          </a:p>
        </p:txBody>
      </p:sp>
      <p:sp>
        <p:nvSpPr>
          <p:cNvPr id="237" name="Google Shape;237;p32"/>
          <p:cNvSpPr txBox="1"/>
          <p:nvPr>
            <p:ph idx="1" type="body"/>
          </p:nvPr>
        </p:nvSpPr>
        <p:spPr>
          <a:xfrm>
            <a:off x="448625" y="15388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t>Additional resources:</a:t>
            </a:r>
            <a:endParaRPr sz="1900"/>
          </a:p>
          <a:p>
            <a:pPr indent="-349250" lvl="0" marL="457200" rtl="0" algn="l">
              <a:lnSpc>
                <a:spcPct val="100000"/>
              </a:lnSpc>
              <a:spcBef>
                <a:spcPts val="1600"/>
              </a:spcBef>
              <a:spcAft>
                <a:spcPts val="0"/>
              </a:spcAft>
              <a:buSzPts val="1900"/>
              <a:buChar char="●"/>
            </a:pPr>
            <a:r>
              <a:rPr b="0" lang="en" sz="1900" u="sng">
                <a:solidFill>
                  <a:schemeClr val="hlink"/>
                </a:solidFill>
                <a:hlinkClick r:id="rId3"/>
              </a:rPr>
              <a:t>U.S. Department of Labor, Employment Standards Administration, Wage and Hour Division</a:t>
            </a:r>
            <a:endParaRPr b="0" sz="1900" u="sng">
              <a:solidFill>
                <a:schemeClr val="hlink"/>
              </a:solidFill>
            </a:endParaRPr>
          </a:p>
          <a:p>
            <a:pPr indent="-368300" lvl="1" marL="914400" rtl="0" algn="l">
              <a:lnSpc>
                <a:spcPct val="100000"/>
              </a:lnSpc>
              <a:spcBef>
                <a:spcPts val="0"/>
              </a:spcBef>
              <a:spcAft>
                <a:spcPts val="0"/>
              </a:spcAft>
              <a:buClr>
                <a:schemeClr val="hlink"/>
              </a:buClr>
              <a:buSzPts val="2200"/>
              <a:buChar char="○"/>
            </a:pPr>
            <a:r>
              <a:rPr b="0" lang="en">
                <a:solidFill>
                  <a:srgbClr val="222222"/>
                </a:solidFill>
              </a:rPr>
              <a:t>Federal Child Labor Laws </a:t>
            </a:r>
            <a:r>
              <a:rPr lang="en" u="sng">
                <a:solidFill>
                  <a:schemeClr val="hlink"/>
                </a:solidFill>
                <a:hlinkClick r:id="rId4"/>
              </a:rPr>
              <a:t>Webinar</a:t>
            </a:r>
            <a:r>
              <a:rPr lang="en">
                <a:solidFill>
                  <a:schemeClr val="hlink"/>
                </a:solidFill>
                <a:uFill>
                  <a:noFill/>
                </a:uFill>
                <a:hlinkClick r:id="rId5"/>
              </a:rPr>
              <a:t> </a:t>
            </a:r>
            <a:r>
              <a:rPr b="0" lang="en">
                <a:solidFill>
                  <a:srgbClr val="222222"/>
                </a:solidFill>
              </a:rPr>
              <a:t>from Experience Works Conference  </a:t>
            </a:r>
            <a:endParaRPr b="0" sz="2200" u="sng">
              <a:solidFill>
                <a:schemeClr val="hlink"/>
              </a:solidFill>
            </a:endParaRPr>
          </a:p>
          <a:p>
            <a:pPr indent="-349250" lvl="0" marL="457200" rtl="0" algn="l">
              <a:lnSpc>
                <a:spcPct val="100000"/>
              </a:lnSpc>
              <a:spcBef>
                <a:spcPts val="0"/>
              </a:spcBef>
              <a:spcAft>
                <a:spcPts val="0"/>
              </a:spcAft>
              <a:buSzPts val="1900"/>
              <a:buChar char="●"/>
            </a:pPr>
            <a:r>
              <a:rPr b="0" lang="en" sz="1900" u="sng">
                <a:solidFill>
                  <a:schemeClr val="hlink"/>
                </a:solidFill>
                <a:hlinkClick r:id="rId6"/>
              </a:rPr>
              <a:t>Virginia Department of Labor and Industry (VDOLI), Labor and Employment Law</a:t>
            </a:r>
            <a:endParaRPr b="0" sz="1900" u="sng">
              <a:solidFill>
                <a:schemeClr val="hlink"/>
              </a:solidFill>
            </a:endParaRPr>
          </a:p>
          <a:p>
            <a:pPr indent="-368300" lvl="1" marL="914400" rtl="0" algn="l">
              <a:lnSpc>
                <a:spcPct val="100000"/>
              </a:lnSpc>
              <a:spcBef>
                <a:spcPts val="0"/>
              </a:spcBef>
              <a:spcAft>
                <a:spcPts val="0"/>
              </a:spcAft>
              <a:buClr>
                <a:schemeClr val="hlink"/>
              </a:buClr>
              <a:buSzPts val="2200"/>
              <a:buChar char="○"/>
            </a:pPr>
            <a:r>
              <a:rPr b="0" lang="en">
                <a:solidFill>
                  <a:srgbClr val="222222"/>
                </a:solidFill>
              </a:rPr>
              <a:t>Virginia Child Labor Laws </a:t>
            </a:r>
            <a:r>
              <a:rPr lang="en" u="sng">
                <a:solidFill>
                  <a:schemeClr val="hlink"/>
                </a:solidFill>
                <a:hlinkClick r:id="rId7"/>
              </a:rPr>
              <a:t>Webinar</a:t>
            </a:r>
            <a:r>
              <a:rPr lang="en">
                <a:solidFill>
                  <a:srgbClr val="222222"/>
                </a:solidFill>
              </a:rPr>
              <a:t> </a:t>
            </a:r>
            <a:r>
              <a:rPr b="0" lang="en">
                <a:solidFill>
                  <a:srgbClr val="222222"/>
                </a:solidFill>
              </a:rPr>
              <a:t>from Experience Works Conference</a:t>
            </a:r>
            <a:endParaRPr b="0" sz="2200" u="sng">
              <a:solidFill>
                <a:schemeClr val="hlink"/>
              </a:solidFill>
            </a:endParaRPr>
          </a:p>
          <a:p>
            <a:pPr indent="0" lvl="0" marL="457200" rtl="0" algn="l">
              <a:spcBef>
                <a:spcPts val="1200"/>
              </a:spcBef>
              <a:spcAft>
                <a:spcPts val="0"/>
              </a:spcAft>
              <a:buNone/>
            </a:pPr>
            <a:r>
              <a:t/>
            </a:r>
            <a:endParaRPr/>
          </a:p>
          <a:p>
            <a:pPr indent="0" lvl="0" marL="0" rtl="0" algn="l">
              <a:spcBef>
                <a:spcPts val="1600"/>
              </a:spcBef>
              <a:spcAft>
                <a:spcPts val="1600"/>
              </a:spcAft>
              <a:buNone/>
            </a:pPr>
            <a:r>
              <a:t/>
            </a:r>
            <a:endParaRPr/>
          </a:p>
        </p:txBody>
      </p:sp>
      <p:sp>
        <p:nvSpPr>
          <p:cNvPr id="238" name="Google Shape;238;p32"/>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68" name="Google Shape;68;p15"/>
          <p:cNvPicPr preferRelativeResize="0"/>
          <p:nvPr/>
        </p:nvPicPr>
        <p:blipFill>
          <a:blip r:embed="rId3">
            <a:alphaModFix/>
          </a:blip>
          <a:stretch>
            <a:fillRect/>
          </a:stretch>
        </p:blipFill>
        <p:spPr>
          <a:xfrm>
            <a:off x="3069500" y="1734825"/>
            <a:ext cx="6012000" cy="2745600"/>
          </a:xfrm>
          <a:prstGeom prst="rect">
            <a:avLst/>
          </a:prstGeom>
          <a:noFill/>
          <a:ln>
            <a:noFill/>
          </a:ln>
        </p:spPr>
      </p:pic>
      <p:sp>
        <p:nvSpPr>
          <p:cNvPr id="69" name="Google Shape;69;p15"/>
          <p:cNvSpPr txBox="1"/>
          <p:nvPr>
            <p:ph idx="1" type="body"/>
          </p:nvPr>
        </p:nvSpPr>
        <p:spPr>
          <a:xfrm>
            <a:off x="372425" y="1418175"/>
            <a:ext cx="4710900" cy="136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Work-Based Learning Coordinator:    </a:t>
            </a:r>
            <a:r>
              <a:rPr b="0" lang="en" sz="1700"/>
              <a:t>Sharon Acuff</a:t>
            </a:r>
            <a:endParaRPr b="0" sz="1700"/>
          </a:p>
          <a:p>
            <a:pPr indent="0" lvl="0" marL="0" rtl="0" algn="l">
              <a:lnSpc>
                <a:spcPct val="100000"/>
              </a:lnSpc>
              <a:spcBef>
                <a:spcPts val="1600"/>
              </a:spcBef>
              <a:spcAft>
                <a:spcPts val="0"/>
              </a:spcAft>
              <a:buNone/>
            </a:pPr>
            <a:r>
              <a:rPr lang="en" sz="1700"/>
              <a:t>Work-Based Learning Specialists: </a:t>
            </a:r>
            <a:endParaRPr b="0" sz="1700"/>
          </a:p>
          <a:p>
            <a:pPr indent="-336550" lvl="0" marL="457200" rtl="0" algn="l">
              <a:lnSpc>
                <a:spcPct val="115000"/>
              </a:lnSpc>
              <a:spcBef>
                <a:spcPts val="0"/>
              </a:spcBef>
              <a:spcAft>
                <a:spcPts val="0"/>
              </a:spcAft>
              <a:buClr>
                <a:schemeClr val="dk1"/>
              </a:buClr>
              <a:buSzPts val="1700"/>
              <a:buChar char="●"/>
            </a:pPr>
            <a:r>
              <a:rPr b="0" lang="en" sz="1700">
                <a:solidFill>
                  <a:schemeClr val="dk1"/>
                </a:solidFill>
              </a:rPr>
              <a:t>Nikki Finley - Regions 1, 2, and 8</a:t>
            </a:r>
            <a:endParaRPr b="0" sz="1700">
              <a:solidFill>
                <a:schemeClr val="dk1"/>
              </a:solidFill>
            </a:endParaRPr>
          </a:p>
          <a:p>
            <a:pPr indent="-336550" lvl="0" marL="457200" rtl="0" algn="l">
              <a:lnSpc>
                <a:spcPct val="115000"/>
              </a:lnSpc>
              <a:spcBef>
                <a:spcPts val="0"/>
              </a:spcBef>
              <a:spcAft>
                <a:spcPts val="0"/>
              </a:spcAft>
              <a:buClr>
                <a:schemeClr val="dk1"/>
              </a:buClr>
              <a:buSzPts val="1700"/>
              <a:buChar char="●"/>
            </a:pPr>
            <a:r>
              <a:rPr b="0" lang="en" sz="1700">
                <a:solidFill>
                  <a:schemeClr val="dk1"/>
                </a:solidFill>
              </a:rPr>
              <a:t>Stefanie Ells - Regions 3, 4, and 5</a:t>
            </a:r>
            <a:endParaRPr b="0" sz="1700">
              <a:solidFill>
                <a:schemeClr val="dk1"/>
              </a:solidFill>
            </a:endParaRPr>
          </a:p>
          <a:p>
            <a:pPr indent="-336550" lvl="0" marL="457200" rtl="0" algn="l">
              <a:lnSpc>
                <a:spcPct val="115000"/>
              </a:lnSpc>
              <a:spcBef>
                <a:spcPts val="0"/>
              </a:spcBef>
              <a:spcAft>
                <a:spcPts val="0"/>
              </a:spcAft>
              <a:buClr>
                <a:schemeClr val="dk1"/>
              </a:buClr>
              <a:buSzPts val="1700"/>
              <a:buChar char="●"/>
            </a:pPr>
            <a:r>
              <a:rPr b="0" lang="en" sz="1700">
                <a:solidFill>
                  <a:schemeClr val="dk1"/>
                </a:solidFill>
              </a:rPr>
              <a:t>Erika Temple - Regions 6 and 7</a:t>
            </a:r>
            <a:r>
              <a:rPr lang="en" sz="1700">
                <a:solidFill>
                  <a:schemeClr val="dk1"/>
                </a:solidFill>
              </a:rPr>
              <a:t> </a:t>
            </a:r>
            <a:endParaRPr sz="1700">
              <a:solidFill>
                <a:schemeClr val="dk1"/>
              </a:solidFill>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70" name="Google Shape;70;p15"/>
          <p:cNvSpPr txBox="1"/>
          <p:nvPr>
            <p:ph type="title"/>
          </p:nvPr>
        </p:nvSpPr>
        <p:spPr>
          <a:xfrm>
            <a:off x="311700" y="823775"/>
            <a:ext cx="8520600" cy="50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and Sustaining Business Partnerships</a:t>
            </a:r>
            <a:endParaRPr/>
          </a:p>
        </p:txBody>
      </p:sp>
      <p:sp>
        <p:nvSpPr>
          <p:cNvPr id="244" name="Google Shape;244;p33"/>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245" name="Google Shape;245;p33"/>
          <p:cNvGraphicFramePr/>
          <p:nvPr/>
        </p:nvGraphicFramePr>
        <p:xfrm>
          <a:off x="419100" y="1657350"/>
          <a:ext cx="3000000" cy="3000000"/>
        </p:xfrm>
        <a:graphic>
          <a:graphicData uri="http://schemas.openxmlformats.org/drawingml/2006/table">
            <a:tbl>
              <a:tblPr>
                <a:noFill/>
                <a:tableStyleId>{A31AA5E4-E421-42A3-B5CC-4071173FE153}</a:tableStyleId>
              </a:tblPr>
              <a:tblGrid>
                <a:gridCol w="3619500"/>
              </a:tblGrid>
              <a:tr h="426700">
                <a:tc>
                  <a:txBody>
                    <a:bodyPr/>
                    <a:lstStyle/>
                    <a:p>
                      <a:pPr indent="0" lvl="0" marL="0" rtl="0" algn="ctr">
                        <a:spcBef>
                          <a:spcPts val="0"/>
                        </a:spcBef>
                        <a:spcAft>
                          <a:spcPts val="0"/>
                        </a:spcAft>
                        <a:buNone/>
                      </a:pPr>
                      <a:r>
                        <a:rPr b="1" lang="en" sz="1600">
                          <a:latin typeface="Josefin Sans"/>
                          <a:ea typeface="Josefin Sans"/>
                          <a:cs typeface="Josefin Sans"/>
                          <a:sym typeface="Josefin Sans"/>
                        </a:rPr>
                        <a:t>Challenges</a:t>
                      </a:r>
                      <a:endParaRPr b="1" sz="1600">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0000"/>
                    </a:solidFill>
                  </a:tcPr>
                </a:tc>
              </a:tr>
              <a:tr h="396200">
                <a:tc>
                  <a:txBody>
                    <a:bodyPr/>
                    <a:lstStyle/>
                    <a:p>
                      <a:pPr indent="0" lvl="0" marL="0" rtl="0" algn="l">
                        <a:spcBef>
                          <a:spcPts val="0"/>
                        </a:spcBef>
                        <a:spcAft>
                          <a:spcPts val="0"/>
                        </a:spcAft>
                        <a:buNone/>
                      </a:pPr>
                      <a:r>
                        <a:rPr lang="en">
                          <a:solidFill>
                            <a:schemeClr val="dk1"/>
                          </a:solidFill>
                          <a:latin typeface="Josefin Sans"/>
                          <a:ea typeface="Josefin Sans"/>
                          <a:cs typeface="Josefin Sans"/>
                          <a:sym typeface="Josefin Sans"/>
                        </a:rPr>
                        <a:t>Lack of communication and effective engagement </a:t>
                      </a:r>
                      <a:endParaRPr>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Failure to speak the same language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Do not see value (time, cost, poor outcomes outweigh potential benefits)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46" name="Google Shape;246;p33"/>
          <p:cNvGraphicFramePr/>
          <p:nvPr/>
        </p:nvGraphicFramePr>
        <p:xfrm>
          <a:off x="4838700" y="1657350"/>
          <a:ext cx="3000000" cy="3000000"/>
        </p:xfrm>
        <a:graphic>
          <a:graphicData uri="http://schemas.openxmlformats.org/drawingml/2006/table">
            <a:tbl>
              <a:tblPr>
                <a:noFill/>
                <a:tableStyleId>{A31AA5E4-E421-42A3-B5CC-4071173FE153}</a:tableStyleId>
              </a:tblPr>
              <a:tblGrid>
                <a:gridCol w="3859350"/>
              </a:tblGrid>
              <a:tr h="415475">
                <a:tc>
                  <a:txBody>
                    <a:bodyPr/>
                    <a:lstStyle/>
                    <a:p>
                      <a:pPr indent="0" lvl="0" marL="0" rtl="0" algn="ctr">
                        <a:spcBef>
                          <a:spcPts val="0"/>
                        </a:spcBef>
                        <a:spcAft>
                          <a:spcPts val="0"/>
                        </a:spcAft>
                        <a:buNone/>
                      </a:pPr>
                      <a:r>
                        <a:rPr b="1" lang="en" sz="1600">
                          <a:solidFill>
                            <a:schemeClr val="lt1"/>
                          </a:solidFill>
                          <a:latin typeface="Josefin Sans"/>
                          <a:ea typeface="Josefin Sans"/>
                          <a:cs typeface="Josefin Sans"/>
                          <a:sym typeface="Josefin Sans"/>
                        </a:rPr>
                        <a:t>Strategies</a:t>
                      </a:r>
                      <a:endParaRPr b="1" sz="1600">
                        <a:solidFill>
                          <a:schemeClr val="lt1"/>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1"/>
                    </a:solidFill>
                  </a:tcPr>
                </a:tc>
              </a:tr>
              <a:tr h="2534575">
                <a:tc>
                  <a:txBody>
                    <a:bodyPr/>
                    <a:lstStyle/>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Understand WHY an employer may want to engage and meet that need</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Contact intermediaries who can aggregate services and </a:t>
                      </a:r>
                      <a:r>
                        <a:rPr lang="en" sz="1200">
                          <a:solidFill>
                            <a:schemeClr val="dk1"/>
                          </a:solidFill>
                          <a:latin typeface="Josefin Sans"/>
                          <a:ea typeface="Josefin Sans"/>
                          <a:cs typeface="Josefin Sans"/>
                          <a:sym typeface="Josefin Sans"/>
                        </a:rPr>
                        <a:t>translate between stakeholders</a:t>
                      </a:r>
                      <a:endParaRPr sz="1200">
                        <a:solidFill>
                          <a:schemeClr val="dk1"/>
                        </a:solidFill>
                        <a:latin typeface="Josefin Sans"/>
                        <a:ea typeface="Josefin Sans"/>
                        <a:cs typeface="Josefin Sans"/>
                        <a:sym typeface="Josefin Sans"/>
                      </a:endParaRPr>
                    </a:p>
                    <a:p>
                      <a:pPr indent="-304800" lvl="0" marL="457200" rtl="0" algn="l">
                        <a:lnSpc>
                          <a:spcPct val="100000"/>
                        </a:lnSpc>
                        <a:spcBef>
                          <a:spcPts val="0"/>
                        </a:spcBef>
                        <a:spcAft>
                          <a:spcPts val="0"/>
                        </a:spcAft>
                        <a:buClr>
                          <a:schemeClr val="dk1"/>
                        </a:buClr>
                        <a:buSzPts val="1200"/>
                        <a:buFont typeface="Josefin Sans"/>
                        <a:buChar char="●"/>
                      </a:pPr>
                      <a:r>
                        <a:rPr lang="en" sz="1200">
                          <a:solidFill>
                            <a:srgbClr val="101820"/>
                          </a:solidFill>
                          <a:latin typeface="Josefin Sans"/>
                          <a:ea typeface="Josefin Sans"/>
                          <a:cs typeface="Josefin Sans"/>
                          <a:sym typeface="Josefin Sans"/>
                        </a:rPr>
                        <a:t>Create a social media footprint and connect to local news outlets to share WBL updates and success stories </a:t>
                      </a:r>
                      <a:endParaRPr sz="1200">
                        <a:solidFill>
                          <a:srgbClr val="101820"/>
                        </a:solidFill>
                        <a:latin typeface="Josefin Sans"/>
                        <a:ea typeface="Josefin Sans"/>
                        <a:cs typeface="Josefin Sans"/>
                        <a:sym typeface="Josefin Sans"/>
                      </a:endParaRPr>
                    </a:p>
                    <a:p>
                      <a:pPr indent="-304800" lvl="0" marL="457200" rtl="0" algn="l">
                        <a:lnSpc>
                          <a:spcPct val="100000"/>
                        </a:lnSpc>
                        <a:spcBef>
                          <a:spcPts val="0"/>
                        </a:spcBef>
                        <a:spcAft>
                          <a:spcPts val="0"/>
                        </a:spcAft>
                        <a:buClr>
                          <a:srgbClr val="101820"/>
                        </a:buClr>
                        <a:buSzPts val="1200"/>
                        <a:buFont typeface="Josefin Sans"/>
                        <a:buChar char="●"/>
                      </a:pPr>
                      <a:r>
                        <a:rPr lang="en" sz="1200">
                          <a:solidFill>
                            <a:srgbClr val="101820"/>
                          </a:solidFill>
                          <a:latin typeface="Josefin Sans"/>
                          <a:ea typeface="Josefin Sans"/>
                          <a:cs typeface="Josefin Sans"/>
                          <a:sym typeface="Josefin Sans"/>
                        </a:rPr>
                        <a:t>Create an introduction letter to send/email to prospective business partners</a:t>
                      </a:r>
                      <a:endParaRPr sz="1200">
                        <a:solidFill>
                          <a:srgbClr val="101820"/>
                        </a:solidFill>
                        <a:latin typeface="Josefin Sans"/>
                        <a:ea typeface="Josefin Sans"/>
                        <a:cs typeface="Josefin Sans"/>
                        <a:sym typeface="Josefin Sans"/>
                      </a:endParaRPr>
                    </a:p>
                    <a:p>
                      <a:pPr indent="-304800" lvl="0" marL="457200" rtl="0" algn="l">
                        <a:lnSpc>
                          <a:spcPct val="100000"/>
                        </a:lnSpc>
                        <a:spcBef>
                          <a:spcPts val="0"/>
                        </a:spcBef>
                        <a:spcAft>
                          <a:spcPts val="0"/>
                        </a:spcAft>
                        <a:buClr>
                          <a:srgbClr val="101820"/>
                        </a:buClr>
                        <a:buSzPts val="1200"/>
                        <a:buFont typeface="Josefin Sans"/>
                        <a:buChar char="●"/>
                      </a:pPr>
                      <a:r>
                        <a:rPr lang="en" sz="1200">
                          <a:solidFill>
                            <a:srgbClr val="101820"/>
                          </a:solidFill>
                          <a:latin typeface="Josefin Sans"/>
                          <a:ea typeface="Josefin Sans"/>
                          <a:cs typeface="Josefin Sans"/>
                          <a:sym typeface="Josefin Sans"/>
                        </a:rPr>
                        <a:t>Conduct an appreciation lunch and learn</a:t>
                      </a:r>
                      <a:endParaRPr sz="1200">
                        <a:solidFill>
                          <a:srgbClr val="101820"/>
                        </a:solidFill>
                        <a:latin typeface="Josefin Sans"/>
                        <a:ea typeface="Josefin Sans"/>
                        <a:cs typeface="Josefin Sans"/>
                        <a:sym typeface="Josefin Sans"/>
                      </a:endParaRPr>
                    </a:p>
                    <a:p>
                      <a:pPr indent="-304800" lvl="0" marL="457200" rtl="0" algn="l">
                        <a:lnSpc>
                          <a:spcPct val="100000"/>
                        </a:lnSpc>
                        <a:spcBef>
                          <a:spcPts val="0"/>
                        </a:spcBef>
                        <a:spcAft>
                          <a:spcPts val="0"/>
                        </a:spcAft>
                        <a:buClr>
                          <a:srgbClr val="101820"/>
                        </a:buClr>
                        <a:buSzPts val="1200"/>
                        <a:buFont typeface="Josefin Sans"/>
                        <a:buChar char="●"/>
                      </a:pPr>
                      <a:r>
                        <a:rPr lang="en" sz="1200">
                          <a:solidFill>
                            <a:srgbClr val="101820"/>
                          </a:solidFill>
                          <a:latin typeface="Josefin Sans"/>
                          <a:ea typeface="Josefin Sans"/>
                          <a:cs typeface="Josefin Sans"/>
                          <a:sym typeface="Josefin Sans"/>
                        </a:rPr>
                        <a:t>Host a WBL workshop session</a:t>
                      </a:r>
                      <a:endParaRPr sz="1200">
                        <a:solidFill>
                          <a:srgbClr val="101820"/>
                        </a:solidFill>
                        <a:latin typeface="Josefin Sans"/>
                        <a:ea typeface="Josefin Sans"/>
                        <a:cs typeface="Josefin Sans"/>
                        <a:sym typeface="Josefin Sans"/>
                      </a:endParaRPr>
                    </a:p>
                    <a:p>
                      <a:pPr indent="-304800" lvl="0" marL="457200" rtl="0" algn="l">
                        <a:lnSpc>
                          <a:spcPct val="100000"/>
                        </a:lnSpc>
                        <a:spcBef>
                          <a:spcPts val="0"/>
                        </a:spcBef>
                        <a:spcAft>
                          <a:spcPts val="0"/>
                        </a:spcAft>
                        <a:buClr>
                          <a:srgbClr val="101820"/>
                        </a:buClr>
                        <a:buSzPts val="1200"/>
                        <a:buFont typeface="Josefin Sans"/>
                        <a:buChar char="●"/>
                      </a:pPr>
                      <a:r>
                        <a:rPr lang="en" sz="1200">
                          <a:solidFill>
                            <a:srgbClr val="101820"/>
                          </a:solidFill>
                          <a:latin typeface="Josefin Sans"/>
                          <a:ea typeface="Josefin Sans"/>
                          <a:cs typeface="Josefin Sans"/>
                          <a:sym typeface="Josefin Sans"/>
                        </a:rPr>
                        <a:t>Include a link on your division website for businesses to connect easily </a:t>
                      </a:r>
                      <a:endParaRPr sz="1200">
                        <a:solidFill>
                          <a:srgbClr val="101820"/>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247" name="Google Shape;247;p33"/>
          <p:cNvSpPr/>
          <p:nvPr/>
        </p:nvSpPr>
        <p:spPr>
          <a:xfrm>
            <a:off x="4115700" y="1707100"/>
            <a:ext cx="636000" cy="2367000"/>
          </a:xfrm>
          <a:prstGeom prst="chevron">
            <a:avLst>
              <a:gd fmla="val 50000"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and Sustaining Business Partnerships</a:t>
            </a:r>
            <a:endParaRPr/>
          </a:p>
        </p:txBody>
      </p:sp>
      <p:sp>
        <p:nvSpPr>
          <p:cNvPr id="253" name="Google Shape;253;p34"/>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254" name="Google Shape;254;p34"/>
          <p:cNvGraphicFramePr/>
          <p:nvPr/>
        </p:nvGraphicFramePr>
        <p:xfrm>
          <a:off x="419100" y="1657350"/>
          <a:ext cx="3000000" cy="3000000"/>
        </p:xfrm>
        <a:graphic>
          <a:graphicData uri="http://schemas.openxmlformats.org/drawingml/2006/table">
            <a:tbl>
              <a:tblPr>
                <a:noFill/>
                <a:tableStyleId>{A31AA5E4-E421-42A3-B5CC-4071173FE153}</a:tableStyleId>
              </a:tblPr>
              <a:tblGrid>
                <a:gridCol w="3619500"/>
              </a:tblGrid>
              <a:tr h="459875">
                <a:tc>
                  <a:txBody>
                    <a:bodyPr/>
                    <a:lstStyle/>
                    <a:p>
                      <a:pPr indent="0" lvl="0" marL="0" rtl="0" algn="ctr">
                        <a:spcBef>
                          <a:spcPts val="0"/>
                        </a:spcBef>
                        <a:spcAft>
                          <a:spcPts val="0"/>
                        </a:spcAft>
                        <a:buNone/>
                      </a:pPr>
                      <a:r>
                        <a:rPr b="1" lang="en" sz="1600">
                          <a:latin typeface="Josefin Sans"/>
                          <a:ea typeface="Josefin Sans"/>
                          <a:cs typeface="Josefin Sans"/>
                          <a:sym typeface="Josefin Sans"/>
                        </a:rPr>
                        <a:t>Challenges</a:t>
                      </a:r>
                      <a:endParaRPr b="1" sz="1600">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0000"/>
                    </a:solidFill>
                  </a:tcPr>
                </a:tc>
              </a:tr>
              <a:tr h="2496625">
                <a:tc>
                  <a:txBody>
                    <a:bodyPr/>
                    <a:lstStyle/>
                    <a:p>
                      <a:pPr indent="0" lvl="0" marL="0" rtl="0" algn="l">
                        <a:spcBef>
                          <a:spcPts val="0"/>
                        </a:spcBef>
                        <a:spcAft>
                          <a:spcPts val="0"/>
                        </a:spcAft>
                        <a:buNone/>
                      </a:pPr>
                      <a:r>
                        <a:rPr lang="en">
                          <a:solidFill>
                            <a:schemeClr val="dk1"/>
                          </a:solidFill>
                          <a:latin typeface="Josefin Sans"/>
                          <a:ea typeface="Josefin Sans"/>
                          <a:cs typeface="Josefin Sans"/>
                          <a:sym typeface="Josefin Sans"/>
                        </a:rPr>
                        <a:t>Lack of sufficient resources and time</a:t>
                      </a:r>
                      <a:endParaRPr>
                        <a:solidFill>
                          <a:schemeClr val="dk1"/>
                        </a:solidFill>
                        <a:latin typeface="Josefin Sans"/>
                        <a:ea typeface="Josefin Sans"/>
                        <a:cs typeface="Josefin Sans"/>
                        <a:sym typeface="Josefin Sans"/>
                      </a:endParaRPr>
                    </a:p>
                    <a:p>
                      <a:pPr indent="-317500" lvl="0" marL="457200" rtl="0" algn="l">
                        <a:spcBef>
                          <a:spcPts val="0"/>
                        </a:spcBef>
                        <a:spcAft>
                          <a:spcPts val="0"/>
                        </a:spcAft>
                        <a:buClr>
                          <a:schemeClr val="dk1"/>
                        </a:buClr>
                        <a:buSzPts val="1400"/>
                        <a:buFont typeface="Josefin Sans"/>
                        <a:buChar char="●"/>
                      </a:pPr>
                      <a:r>
                        <a:rPr lang="en">
                          <a:solidFill>
                            <a:schemeClr val="dk1"/>
                          </a:solidFill>
                          <a:latin typeface="Josefin Sans"/>
                          <a:ea typeface="Josefin Sans"/>
                          <a:cs typeface="Josefin Sans"/>
                          <a:sym typeface="Josefin Sans"/>
                        </a:rPr>
                        <a:t>Data collection and evaluation </a:t>
                      </a:r>
                      <a:endParaRPr>
                        <a:solidFill>
                          <a:schemeClr val="dk1"/>
                        </a:solidFill>
                        <a:latin typeface="Josefin Sans"/>
                        <a:ea typeface="Josefin Sans"/>
                        <a:cs typeface="Josefin Sans"/>
                        <a:sym typeface="Josefin Sans"/>
                      </a:endParaRPr>
                    </a:p>
                    <a:p>
                      <a:pPr indent="-317500" lvl="0" marL="457200" rtl="0" algn="l">
                        <a:spcBef>
                          <a:spcPts val="0"/>
                        </a:spcBef>
                        <a:spcAft>
                          <a:spcPts val="0"/>
                        </a:spcAft>
                        <a:buClr>
                          <a:schemeClr val="dk1"/>
                        </a:buClr>
                        <a:buSzPts val="1400"/>
                        <a:buFont typeface="Josefin Sans"/>
                        <a:buChar char="●"/>
                      </a:pPr>
                      <a:r>
                        <a:rPr lang="en">
                          <a:solidFill>
                            <a:schemeClr val="dk1"/>
                          </a:solidFill>
                          <a:latin typeface="Josefin Sans"/>
                          <a:ea typeface="Josefin Sans"/>
                          <a:cs typeface="Josefin Sans"/>
                          <a:sym typeface="Josefin Sans"/>
                        </a:rPr>
                        <a:t>Lack of flexibility </a:t>
                      </a:r>
                      <a:endParaRPr>
                        <a:solidFill>
                          <a:schemeClr val="dk1"/>
                        </a:solidFill>
                        <a:latin typeface="Josefin Sans"/>
                        <a:ea typeface="Josefin Sans"/>
                        <a:cs typeface="Josefin Sans"/>
                        <a:sym typeface="Josefin Sans"/>
                      </a:endParaRPr>
                    </a:p>
                    <a:p>
                      <a:pPr indent="-317500" lvl="0" marL="457200" rtl="0" algn="l">
                        <a:spcBef>
                          <a:spcPts val="0"/>
                        </a:spcBef>
                        <a:spcAft>
                          <a:spcPts val="0"/>
                        </a:spcAft>
                        <a:buClr>
                          <a:schemeClr val="dk1"/>
                        </a:buClr>
                        <a:buSzPts val="1400"/>
                        <a:buFont typeface="Josefin Sans"/>
                        <a:buChar char="●"/>
                      </a:pPr>
                      <a:r>
                        <a:rPr lang="en">
                          <a:solidFill>
                            <a:schemeClr val="dk1"/>
                          </a:solidFill>
                          <a:latin typeface="Josefin Sans"/>
                          <a:ea typeface="Josefin Sans"/>
                          <a:cs typeface="Josefin Sans"/>
                          <a:sym typeface="Josefin Sans"/>
                        </a:rPr>
                        <a:t>Scale - many </a:t>
                      </a:r>
                      <a:r>
                        <a:rPr lang="en">
                          <a:solidFill>
                            <a:schemeClr val="dk1"/>
                          </a:solidFill>
                          <a:latin typeface="Josefin Sans"/>
                          <a:ea typeface="Josefin Sans"/>
                          <a:cs typeface="Josefin Sans"/>
                          <a:sym typeface="Josefin Sans"/>
                        </a:rPr>
                        <a:t>students</a:t>
                      </a:r>
                      <a:r>
                        <a:rPr lang="en">
                          <a:solidFill>
                            <a:schemeClr val="dk1"/>
                          </a:solidFill>
                          <a:latin typeface="Josefin Sans"/>
                          <a:ea typeface="Josefin Sans"/>
                          <a:cs typeface="Josefin Sans"/>
                          <a:sym typeface="Josefin Sans"/>
                        </a:rPr>
                        <a:t> need placements</a:t>
                      </a:r>
                      <a:endParaRPr>
                        <a:solidFill>
                          <a:schemeClr val="dk1"/>
                        </a:solidFill>
                        <a:latin typeface="Josefin Sans"/>
                        <a:ea typeface="Josefin Sans"/>
                        <a:cs typeface="Josefin Sans"/>
                        <a:sym typeface="Josefin Sans"/>
                      </a:endParaRPr>
                    </a:p>
                    <a:p>
                      <a:pPr indent="-317500" lvl="0" marL="457200" rtl="0" algn="l">
                        <a:spcBef>
                          <a:spcPts val="0"/>
                        </a:spcBef>
                        <a:spcAft>
                          <a:spcPts val="0"/>
                        </a:spcAft>
                        <a:buClr>
                          <a:schemeClr val="dk1"/>
                        </a:buClr>
                        <a:buSzPts val="1400"/>
                        <a:buFont typeface="Josefin Sans"/>
                        <a:buChar char="●"/>
                      </a:pPr>
                      <a:r>
                        <a:rPr lang="en">
                          <a:solidFill>
                            <a:schemeClr val="dk1"/>
                          </a:solidFill>
                          <a:latin typeface="Josefin Sans"/>
                          <a:ea typeface="Josefin Sans"/>
                          <a:cs typeface="Josefin Sans"/>
                          <a:sym typeface="Josefin Sans"/>
                        </a:rPr>
                        <a:t>Transportation </a:t>
                      </a:r>
                      <a:endParaRPr>
                        <a:solidFill>
                          <a:schemeClr val="dk1"/>
                        </a:solidFill>
                        <a:latin typeface="Josefin Sans"/>
                        <a:ea typeface="Josefin Sans"/>
                        <a:cs typeface="Josefin Sans"/>
                        <a:sym typeface="Josefin Sans"/>
                      </a:endParaRPr>
                    </a:p>
                    <a:p>
                      <a:pPr indent="-317500" lvl="0" marL="457200" rtl="0" algn="l">
                        <a:spcBef>
                          <a:spcPts val="0"/>
                        </a:spcBef>
                        <a:spcAft>
                          <a:spcPts val="0"/>
                        </a:spcAft>
                        <a:buClr>
                          <a:schemeClr val="dk1"/>
                        </a:buClr>
                        <a:buSzPts val="1400"/>
                        <a:buFont typeface="Josefin Sans"/>
                        <a:buChar char="●"/>
                      </a:pPr>
                      <a:r>
                        <a:rPr lang="en">
                          <a:solidFill>
                            <a:schemeClr val="dk1"/>
                          </a:solidFill>
                          <a:latin typeface="Josefin Sans"/>
                          <a:ea typeface="Josefin Sans"/>
                          <a:cs typeface="Josefin Sans"/>
                          <a:sym typeface="Josefin Sans"/>
                        </a:rPr>
                        <a:t>Competition for employers </a:t>
                      </a:r>
                      <a:endParaRPr>
                        <a:solidFill>
                          <a:schemeClr val="dk1"/>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55" name="Google Shape;255;p34"/>
          <p:cNvGraphicFramePr/>
          <p:nvPr/>
        </p:nvGraphicFramePr>
        <p:xfrm>
          <a:off x="4838700" y="1657350"/>
          <a:ext cx="3000000" cy="3000000"/>
        </p:xfrm>
        <a:graphic>
          <a:graphicData uri="http://schemas.openxmlformats.org/drawingml/2006/table">
            <a:tbl>
              <a:tblPr>
                <a:noFill/>
                <a:tableStyleId>{A31AA5E4-E421-42A3-B5CC-4071173FE153}</a:tableStyleId>
              </a:tblPr>
              <a:tblGrid>
                <a:gridCol w="3619500"/>
              </a:tblGrid>
              <a:tr h="395900">
                <a:tc>
                  <a:txBody>
                    <a:bodyPr/>
                    <a:lstStyle/>
                    <a:p>
                      <a:pPr indent="0" lvl="0" marL="0" rtl="0" algn="ctr">
                        <a:spcBef>
                          <a:spcPts val="0"/>
                        </a:spcBef>
                        <a:spcAft>
                          <a:spcPts val="0"/>
                        </a:spcAft>
                        <a:buNone/>
                      </a:pPr>
                      <a:r>
                        <a:rPr b="1" lang="en" sz="1600">
                          <a:solidFill>
                            <a:schemeClr val="lt1"/>
                          </a:solidFill>
                          <a:latin typeface="Josefin Sans"/>
                          <a:ea typeface="Josefin Sans"/>
                          <a:cs typeface="Josefin Sans"/>
                          <a:sym typeface="Josefin Sans"/>
                        </a:rPr>
                        <a:t>Strategies</a:t>
                      </a:r>
                      <a:endParaRPr b="1" sz="1600">
                        <a:solidFill>
                          <a:schemeClr val="lt1"/>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1"/>
                    </a:solidFill>
                  </a:tcPr>
                </a:tc>
              </a:tr>
              <a:tr h="2347250">
                <a:tc>
                  <a:txBody>
                    <a:bodyPr/>
                    <a:lstStyle/>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Identify WBL point of contact </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Build upon and model existing programs</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Capitalize on innovative solutions (i.e., virtual environment)  </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Collaborate regionally with other school divisions and organizations </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Form an alumni group of former students to help support WBL</a:t>
                      </a:r>
                      <a:endParaRPr sz="1200">
                        <a:latin typeface="Josefin Sans"/>
                        <a:ea typeface="Josefin Sans"/>
                        <a:cs typeface="Josefin Sans"/>
                        <a:sym typeface="Josefin Sans"/>
                      </a:endParaRPr>
                    </a:p>
                    <a:p>
                      <a:pPr indent="-304800" lvl="0" marL="457200" rtl="0" algn="l">
                        <a:spcBef>
                          <a:spcPts val="0"/>
                        </a:spcBef>
                        <a:spcAft>
                          <a:spcPts val="0"/>
                        </a:spcAft>
                        <a:buSzPts val="1200"/>
                        <a:buFont typeface="Josefin Sans"/>
                        <a:buChar char="●"/>
                      </a:pPr>
                      <a:r>
                        <a:rPr lang="en" sz="1200">
                          <a:latin typeface="Josefin Sans"/>
                          <a:ea typeface="Josefin Sans"/>
                          <a:cs typeface="Josefin Sans"/>
                          <a:sym typeface="Josefin Sans"/>
                        </a:rPr>
                        <a:t>Enlist the Advisory Council/Committee in finding suitable work-based learning opportunities for students </a:t>
                      </a:r>
                      <a:endParaRPr>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256" name="Google Shape;256;p34"/>
          <p:cNvSpPr/>
          <p:nvPr/>
        </p:nvSpPr>
        <p:spPr>
          <a:xfrm>
            <a:off x="4115700" y="1707100"/>
            <a:ext cx="636000" cy="2367000"/>
          </a:xfrm>
          <a:prstGeom prst="chevron">
            <a:avLst>
              <a:gd fmla="val 50000"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5"/>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and Sustaining Business Partnerships</a:t>
            </a:r>
            <a:endParaRPr/>
          </a:p>
        </p:txBody>
      </p:sp>
      <p:sp>
        <p:nvSpPr>
          <p:cNvPr id="262" name="Google Shape;262;p35"/>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263" name="Google Shape;263;p35"/>
          <p:cNvGraphicFramePr/>
          <p:nvPr/>
        </p:nvGraphicFramePr>
        <p:xfrm>
          <a:off x="419100" y="1657350"/>
          <a:ext cx="3000000" cy="3000000"/>
        </p:xfrm>
        <a:graphic>
          <a:graphicData uri="http://schemas.openxmlformats.org/drawingml/2006/table">
            <a:tbl>
              <a:tblPr>
                <a:noFill/>
                <a:tableStyleId>{A31AA5E4-E421-42A3-B5CC-4071173FE153}</a:tableStyleId>
              </a:tblPr>
              <a:tblGrid>
                <a:gridCol w="3619500"/>
              </a:tblGrid>
              <a:tr h="426700">
                <a:tc>
                  <a:txBody>
                    <a:bodyPr/>
                    <a:lstStyle/>
                    <a:p>
                      <a:pPr indent="0" lvl="0" marL="0" rtl="0" algn="ctr">
                        <a:spcBef>
                          <a:spcPts val="0"/>
                        </a:spcBef>
                        <a:spcAft>
                          <a:spcPts val="0"/>
                        </a:spcAft>
                        <a:buNone/>
                      </a:pPr>
                      <a:r>
                        <a:rPr b="1" lang="en" sz="1600">
                          <a:latin typeface="Josefin Sans"/>
                          <a:ea typeface="Josefin Sans"/>
                          <a:cs typeface="Josefin Sans"/>
                          <a:sym typeface="Josefin Sans"/>
                        </a:rPr>
                        <a:t>Challenges</a:t>
                      </a:r>
                      <a:endParaRPr b="1" sz="1600">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0000"/>
                    </a:solidFill>
                  </a:tcPr>
                </a:tc>
              </a:tr>
              <a:tr h="396200">
                <a:tc>
                  <a:txBody>
                    <a:bodyPr/>
                    <a:lstStyle/>
                    <a:p>
                      <a:pPr indent="0" lvl="0" marL="0" rtl="0" algn="l">
                        <a:spcBef>
                          <a:spcPts val="0"/>
                        </a:spcBef>
                        <a:spcAft>
                          <a:spcPts val="0"/>
                        </a:spcAft>
                        <a:buNone/>
                      </a:pPr>
                      <a:r>
                        <a:rPr lang="en">
                          <a:latin typeface="Josefin Sans"/>
                          <a:ea typeface="Josefin Sans"/>
                          <a:cs typeface="Josefin Sans"/>
                          <a:sym typeface="Josefin Sans"/>
                        </a:rPr>
                        <a:t>Concerns from business partners  </a:t>
                      </a:r>
                      <a:endParaRPr>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Wary of collaboration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Workplace safety and liability</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Difficulty securing appropriate placements for </a:t>
                      </a:r>
                      <a:r>
                        <a:rPr lang="en" sz="1200">
                          <a:solidFill>
                            <a:schemeClr val="dk1"/>
                          </a:solidFill>
                          <a:latin typeface="Josefin Sans"/>
                          <a:ea typeface="Josefin Sans"/>
                          <a:cs typeface="Josefin Sans"/>
                          <a:sym typeface="Josefin Sans"/>
                        </a:rPr>
                        <a:t>special</a:t>
                      </a:r>
                      <a:r>
                        <a:rPr lang="en" sz="1200">
                          <a:solidFill>
                            <a:schemeClr val="dk1"/>
                          </a:solidFill>
                          <a:latin typeface="Josefin Sans"/>
                          <a:ea typeface="Josefin Sans"/>
                          <a:cs typeface="Josefin Sans"/>
                          <a:sym typeface="Josefin Sans"/>
                        </a:rPr>
                        <a:t> student populations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a:solidFill>
                          <a:schemeClr val="dk1"/>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64" name="Google Shape;264;p35"/>
          <p:cNvGraphicFramePr/>
          <p:nvPr/>
        </p:nvGraphicFramePr>
        <p:xfrm>
          <a:off x="4838700" y="1657350"/>
          <a:ext cx="3000000" cy="3000000"/>
        </p:xfrm>
        <a:graphic>
          <a:graphicData uri="http://schemas.openxmlformats.org/drawingml/2006/table">
            <a:tbl>
              <a:tblPr>
                <a:noFill/>
                <a:tableStyleId>{A31AA5E4-E421-42A3-B5CC-4071173FE153}</a:tableStyleId>
              </a:tblPr>
              <a:tblGrid>
                <a:gridCol w="3619500"/>
              </a:tblGrid>
              <a:tr h="426700">
                <a:tc>
                  <a:txBody>
                    <a:bodyPr/>
                    <a:lstStyle/>
                    <a:p>
                      <a:pPr indent="0" lvl="0" marL="0" rtl="0" algn="ctr">
                        <a:spcBef>
                          <a:spcPts val="0"/>
                        </a:spcBef>
                        <a:spcAft>
                          <a:spcPts val="0"/>
                        </a:spcAft>
                        <a:buNone/>
                      </a:pPr>
                      <a:r>
                        <a:rPr b="1" lang="en" sz="1600">
                          <a:solidFill>
                            <a:schemeClr val="lt1"/>
                          </a:solidFill>
                          <a:latin typeface="Josefin Sans"/>
                          <a:ea typeface="Josefin Sans"/>
                          <a:cs typeface="Josefin Sans"/>
                          <a:sym typeface="Josefin Sans"/>
                        </a:rPr>
                        <a:t>Strategies</a:t>
                      </a:r>
                      <a:endParaRPr b="1" sz="1600">
                        <a:solidFill>
                          <a:schemeClr val="lt1"/>
                        </a:solidFill>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1"/>
                    </a:solidFill>
                  </a:tcPr>
                </a:tc>
              </a:tr>
              <a:tr h="396200">
                <a:tc>
                  <a:txBody>
                    <a:bodyPr/>
                    <a:lstStyle/>
                    <a:p>
                      <a:pPr indent="-317500" lvl="0" marL="457200" rtl="0" algn="l">
                        <a:spcBef>
                          <a:spcPts val="0"/>
                        </a:spcBef>
                        <a:spcAft>
                          <a:spcPts val="0"/>
                        </a:spcAft>
                        <a:buSzPts val="1400"/>
                        <a:buFont typeface="Josefin Sans"/>
                        <a:buChar char="●"/>
                      </a:pPr>
                      <a:r>
                        <a:rPr lang="en" sz="1200">
                          <a:solidFill>
                            <a:schemeClr val="dk1"/>
                          </a:solidFill>
                          <a:highlight>
                            <a:schemeClr val="lt1"/>
                          </a:highlight>
                          <a:latin typeface="Josefin Sans"/>
                          <a:ea typeface="Josefin Sans"/>
                          <a:cs typeface="Josefin Sans"/>
                          <a:sym typeface="Josefin Sans"/>
                        </a:rPr>
                        <a:t>Contact intermediaries</a:t>
                      </a:r>
                      <a:endParaRPr sz="1200">
                        <a:solidFill>
                          <a:schemeClr val="dk1"/>
                        </a:solidFill>
                        <a:highlight>
                          <a:schemeClr val="lt1"/>
                        </a:highlight>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highlight>
                            <a:schemeClr val="lt1"/>
                          </a:highlight>
                          <a:latin typeface="Josefin Sans"/>
                          <a:ea typeface="Josefin Sans"/>
                          <a:cs typeface="Josefin Sans"/>
                          <a:sym typeface="Josefin Sans"/>
                        </a:rPr>
                        <a:t>Understand labor and safety laws for students under 18</a:t>
                      </a:r>
                      <a:endParaRPr sz="1200">
                        <a:solidFill>
                          <a:schemeClr val="dk1"/>
                        </a:solidFill>
                        <a:highlight>
                          <a:schemeClr val="lt1"/>
                        </a:highlight>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Collaborate with special education points of contact and transitional services</a:t>
                      </a:r>
                      <a:endParaRPr sz="1200">
                        <a:solidFill>
                          <a:schemeClr val="dk1"/>
                        </a:solidFill>
                        <a:highlight>
                          <a:schemeClr val="lt1"/>
                        </a:highlight>
                        <a:latin typeface="Josefin Sans"/>
                        <a:ea typeface="Josefin Sans"/>
                        <a:cs typeface="Josefin Sans"/>
                        <a:sym typeface="Josefin Sans"/>
                      </a:endParaRPr>
                    </a:p>
                    <a:p>
                      <a:pPr indent="-304800" lvl="0" marL="457200" rtl="0" algn="l">
                        <a:lnSpc>
                          <a:spcPct val="115000"/>
                        </a:lnSpc>
                        <a:spcBef>
                          <a:spcPts val="0"/>
                        </a:spcBef>
                        <a:spcAft>
                          <a:spcPts val="0"/>
                        </a:spcAft>
                        <a:buClr>
                          <a:schemeClr val="dk1"/>
                        </a:buClr>
                        <a:buSzPts val="1200"/>
                        <a:buFont typeface="Josefin Sans"/>
                        <a:buChar char="●"/>
                      </a:pPr>
                      <a:r>
                        <a:rPr lang="en" sz="1200">
                          <a:solidFill>
                            <a:schemeClr val="dk1"/>
                          </a:solidFill>
                          <a:latin typeface="Josefin Sans"/>
                          <a:ea typeface="Josefin Sans"/>
                          <a:cs typeface="Josefin Sans"/>
                          <a:sym typeface="Josefin Sans"/>
                        </a:rPr>
                        <a:t>Develop deeper involvement (on-going program, involved in curriculum or pathway design/multiple activities, direct pipeline to industry partnerships) </a:t>
                      </a:r>
                      <a:endParaRPr sz="1200">
                        <a:solidFill>
                          <a:schemeClr val="dk1"/>
                        </a:solidFill>
                        <a:highlight>
                          <a:schemeClr val="lt1"/>
                        </a:highlight>
                        <a:latin typeface="Josefin Sans"/>
                        <a:ea typeface="Josefin Sans"/>
                        <a:cs typeface="Josefin Sans"/>
                        <a:sym typeface="Josefi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265" name="Google Shape;265;p35"/>
          <p:cNvSpPr/>
          <p:nvPr/>
        </p:nvSpPr>
        <p:spPr>
          <a:xfrm>
            <a:off x="4115700" y="1707100"/>
            <a:ext cx="636000" cy="2367000"/>
          </a:xfrm>
          <a:prstGeom prst="chevron">
            <a:avLst>
              <a:gd fmla="val 50000"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9" name="Shape 269"/>
        <p:cNvGrpSpPr/>
        <p:nvPr/>
      </p:nvGrpSpPr>
      <p:grpSpPr>
        <a:xfrm>
          <a:off x="0" y="0"/>
          <a:ext cx="0" cy="0"/>
          <a:chOff x="0" y="0"/>
          <a:chExt cx="0" cy="0"/>
        </a:xfrm>
      </p:grpSpPr>
      <p:sp>
        <p:nvSpPr>
          <p:cNvPr id="270" name="Google Shape;270;p36"/>
          <p:cNvSpPr txBox="1"/>
          <p:nvPr>
            <p:ph type="ctrTitle"/>
          </p:nvPr>
        </p:nvSpPr>
        <p:spPr>
          <a:xfrm>
            <a:off x="311708" y="208315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800"/>
          </a:p>
          <a:p>
            <a:pPr indent="0" lvl="0" marL="0" rtl="0" algn="l">
              <a:spcBef>
                <a:spcPts val="0"/>
              </a:spcBef>
              <a:spcAft>
                <a:spcPts val="0"/>
              </a:spcAft>
              <a:buNone/>
            </a:pPr>
            <a:r>
              <a:t/>
            </a:r>
            <a:endParaRPr i="1" sz="4300"/>
          </a:p>
          <a:p>
            <a:pPr indent="0" lvl="0" marL="0" rtl="0" algn="l">
              <a:spcBef>
                <a:spcPts val="0"/>
              </a:spcBef>
              <a:spcAft>
                <a:spcPts val="0"/>
              </a:spcAft>
              <a:buNone/>
            </a:pPr>
            <a:r>
              <a:t/>
            </a:r>
            <a:endParaRPr i="1" sz="4300"/>
          </a:p>
          <a:p>
            <a:pPr indent="0" lvl="0" marL="0" rtl="0" algn="l">
              <a:spcBef>
                <a:spcPts val="0"/>
              </a:spcBef>
              <a:spcAft>
                <a:spcPts val="0"/>
              </a:spcAft>
              <a:buNone/>
            </a:pPr>
            <a:r>
              <a:t/>
            </a:r>
            <a:endParaRPr i="1" sz="4300"/>
          </a:p>
          <a:p>
            <a:pPr indent="0" lvl="0" marL="0" rtl="0" algn="ctr">
              <a:spcBef>
                <a:spcPts val="0"/>
              </a:spcBef>
              <a:spcAft>
                <a:spcPts val="0"/>
              </a:spcAft>
              <a:buNone/>
            </a:pPr>
            <a:r>
              <a:t/>
            </a:r>
            <a:endParaRPr i="1" sz="4300"/>
          </a:p>
          <a:p>
            <a:pPr indent="0" lvl="0" marL="0" rtl="0" algn="ctr">
              <a:spcBef>
                <a:spcPts val="0"/>
              </a:spcBef>
              <a:spcAft>
                <a:spcPts val="0"/>
              </a:spcAft>
              <a:buNone/>
            </a:pPr>
            <a:r>
              <a:rPr i="1" lang="en" sz="4300"/>
              <a:t>Examples and Resources for </a:t>
            </a:r>
            <a:endParaRPr i="1" sz="4300"/>
          </a:p>
          <a:p>
            <a:pPr indent="0" lvl="0" marL="0" rtl="0" algn="ctr">
              <a:spcBef>
                <a:spcPts val="0"/>
              </a:spcBef>
              <a:spcAft>
                <a:spcPts val="0"/>
              </a:spcAft>
              <a:buNone/>
            </a:pPr>
            <a:r>
              <a:rPr i="1" lang="en" sz="4300"/>
              <a:t>WBL Experiences </a:t>
            </a:r>
            <a:endParaRPr i="1" sz="4300"/>
          </a:p>
          <a:p>
            <a:pPr indent="0" lvl="0" marL="0" rtl="0" algn="ctr">
              <a:spcBef>
                <a:spcPts val="0"/>
              </a:spcBef>
              <a:spcAft>
                <a:spcPts val="0"/>
              </a:spcAft>
              <a:buNone/>
            </a:pPr>
            <a:r>
              <a:t/>
            </a:r>
            <a:endParaRPr i="1" sz="4300"/>
          </a:p>
        </p:txBody>
      </p:sp>
      <p:sp>
        <p:nvSpPr>
          <p:cNvPr id="271" name="Google Shape;271;p36"/>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311700" y="889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Job Shadowing</a:t>
            </a:r>
            <a:endParaRPr/>
          </a:p>
        </p:txBody>
      </p:sp>
      <p:sp>
        <p:nvSpPr>
          <p:cNvPr id="277" name="Google Shape;277;p37"/>
          <p:cNvSpPr txBox="1"/>
          <p:nvPr>
            <p:ph idx="1" type="body"/>
          </p:nvPr>
        </p:nvSpPr>
        <p:spPr>
          <a:xfrm>
            <a:off x="448625" y="1386425"/>
            <a:ext cx="5375100" cy="18318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b="0" lang="en">
                <a:solidFill>
                  <a:schemeClr val="dk1"/>
                </a:solidFill>
              </a:rPr>
              <a:t>Job Shadows place students in workplaces to interact with and observe one or more employees</a:t>
            </a:r>
            <a:endParaRPr b="0" sz="1700"/>
          </a:p>
          <a:p>
            <a:pPr indent="-330200" lvl="0" marL="457200" rtl="0" algn="l">
              <a:spcBef>
                <a:spcPts val="0"/>
              </a:spcBef>
              <a:spcAft>
                <a:spcPts val="0"/>
              </a:spcAft>
              <a:buSzPts val="1600"/>
              <a:buChar char="●"/>
            </a:pPr>
            <a:r>
              <a:rPr b="0" lang="en"/>
              <a:t>May be in person, virtual, a one-on-one interaction or a group experience</a:t>
            </a:r>
            <a:endParaRPr b="0"/>
          </a:p>
          <a:p>
            <a:pPr indent="-330200" lvl="0" marL="457200" rtl="0" algn="l">
              <a:spcBef>
                <a:spcPts val="0"/>
              </a:spcBef>
              <a:spcAft>
                <a:spcPts val="0"/>
              </a:spcAft>
              <a:buSzPts val="1600"/>
              <a:buChar char="●"/>
            </a:pPr>
            <a:r>
              <a:rPr b="0" lang="en"/>
              <a:t>Does </a:t>
            </a:r>
            <a:r>
              <a:rPr lang="en"/>
              <a:t>not count</a:t>
            </a:r>
            <a:r>
              <a:rPr b="0" lang="en"/>
              <a:t> towards CCCRI or graduation requirements</a:t>
            </a:r>
            <a:endParaRPr b="0"/>
          </a:p>
        </p:txBody>
      </p:sp>
      <p:sp>
        <p:nvSpPr>
          <p:cNvPr id="278" name="Google Shape;278;p37"/>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279" name="Google Shape;279;p37"/>
          <p:cNvGraphicFramePr/>
          <p:nvPr/>
        </p:nvGraphicFramePr>
        <p:xfrm>
          <a:off x="237250" y="3130825"/>
          <a:ext cx="3000000" cy="3000000"/>
        </p:xfrm>
        <a:graphic>
          <a:graphicData uri="http://schemas.openxmlformats.org/drawingml/2006/table">
            <a:tbl>
              <a:tblPr>
                <a:noFill/>
                <a:tableStyleId>{4780339F-CFDD-4544-8B10-8DCE2651C612}</a:tableStyleId>
              </a:tblPr>
              <a:tblGrid>
                <a:gridCol w="1183025"/>
                <a:gridCol w="1030550"/>
                <a:gridCol w="917175"/>
                <a:gridCol w="1066550"/>
                <a:gridCol w="994525"/>
                <a:gridCol w="1083900"/>
                <a:gridCol w="768700"/>
                <a:gridCol w="1010450"/>
                <a:gridCol w="677100"/>
              </a:tblGrid>
              <a:tr h="68340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295275">
                <a:tc>
                  <a:txBody>
                    <a:bodyPr/>
                    <a:lstStyle/>
                    <a:p>
                      <a:pPr indent="0" lvl="0" marL="0" rtl="0" algn="l">
                        <a:lnSpc>
                          <a:spcPct val="115000"/>
                        </a:lnSpc>
                        <a:spcBef>
                          <a:spcPts val="1200"/>
                        </a:spcBef>
                        <a:spcAft>
                          <a:spcPts val="0"/>
                        </a:spcAft>
                        <a:buNone/>
                      </a:pPr>
                      <a:r>
                        <a:rPr b="1" lang="en" sz="1200">
                          <a:latin typeface="Josefin Sans"/>
                          <a:ea typeface="Josefin Sans"/>
                          <a:cs typeface="Josefin Sans"/>
                          <a:sym typeface="Josefin Sans"/>
                        </a:rPr>
                        <a:t>Job Shadowing</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latin typeface="Josefin Sans"/>
                          <a:ea typeface="Josefin Sans"/>
                          <a:cs typeface="Josefin Sans"/>
                          <a:sym typeface="Josefin Sans"/>
                        </a:rPr>
                        <a:t> ⛔</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6-12</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Varies by type</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Clr>
                          <a:schemeClr val="dk1"/>
                        </a:buClr>
                        <a:buSzPts val="1100"/>
                        <a:buFont typeface="Arial"/>
                        <a:buNone/>
                      </a:pPr>
                      <a:r>
                        <a:rPr lang="en" sz="19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solidFill>
                            <a:schemeClr val="dk1"/>
                          </a:solidFill>
                          <a:latin typeface="Josefin Sans"/>
                          <a:ea typeface="Josefin Sans"/>
                          <a:cs typeface="Josefin Sans"/>
                          <a:sym typeface="Josefin Sans"/>
                        </a:rPr>
                        <a:t> ⛔</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80" name="Google Shape;280;p37"/>
          <p:cNvSpPr txBox="1"/>
          <p:nvPr/>
        </p:nvSpPr>
        <p:spPr>
          <a:xfrm>
            <a:off x="5726100" y="1535925"/>
            <a:ext cx="3106200" cy="1293000"/>
          </a:xfrm>
          <a:prstGeom prst="rect">
            <a:avLst/>
          </a:prstGeom>
          <a:solidFill>
            <a:srgbClr val="C27BA0"/>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Josefin Sans"/>
                <a:ea typeface="Josefin Sans"/>
                <a:cs typeface="Josefin Sans"/>
                <a:sym typeface="Josefin Sans"/>
              </a:rPr>
              <a:t>Example: </a:t>
            </a:r>
            <a:r>
              <a:rPr lang="en" sz="1800">
                <a:latin typeface="Josefin Sans"/>
                <a:ea typeface="Josefin Sans"/>
                <a:cs typeface="Josefin Sans"/>
                <a:sym typeface="Josefin Sans"/>
              </a:rPr>
              <a:t>A student observes an architect at a local architectural design company.</a:t>
            </a:r>
            <a:endParaRPr sz="1800">
              <a:latin typeface="Josefin Sans"/>
              <a:ea typeface="Josefin Sans"/>
              <a:cs typeface="Josefin Sans"/>
              <a:sym typeface="Josefi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Externship</a:t>
            </a:r>
            <a:endParaRPr/>
          </a:p>
        </p:txBody>
      </p:sp>
      <p:sp>
        <p:nvSpPr>
          <p:cNvPr id="286" name="Google Shape;286;p38"/>
          <p:cNvSpPr txBox="1"/>
          <p:nvPr>
            <p:ph idx="1" type="body"/>
          </p:nvPr>
        </p:nvSpPr>
        <p:spPr>
          <a:xfrm>
            <a:off x="448625" y="1310225"/>
            <a:ext cx="5508000" cy="1882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0" lang="en"/>
              <a:t>An extended job shadowing experience designed so students may ask questions, observe, and get a feel for the work environment</a:t>
            </a:r>
            <a:endParaRPr b="0"/>
          </a:p>
          <a:p>
            <a:pPr indent="-330200" lvl="0" marL="457200" rtl="0" algn="l">
              <a:spcBef>
                <a:spcPts val="0"/>
              </a:spcBef>
              <a:spcAft>
                <a:spcPts val="0"/>
              </a:spcAft>
              <a:buSzPts val="1600"/>
              <a:buChar char="●"/>
            </a:pPr>
            <a:r>
              <a:rPr b="0" lang="en"/>
              <a:t>Must be a minimum of 40 hours total</a:t>
            </a:r>
            <a:endParaRPr b="0"/>
          </a:p>
          <a:p>
            <a:pPr indent="-330200" lvl="0" marL="457200" rtl="0" algn="l">
              <a:spcBef>
                <a:spcPts val="0"/>
              </a:spcBef>
              <a:spcAft>
                <a:spcPts val="0"/>
              </a:spcAft>
              <a:buSzPts val="1600"/>
              <a:buChar char="●"/>
            </a:pPr>
            <a:r>
              <a:rPr b="0" lang="en"/>
              <a:t>Work is not delegated and projects are not assigned</a:t>
            </a:r>
            <a:endParaRPr b="0"/>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87" name="Google Shape;287;p38"/>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288" name="Google Shape;288;p38"/>
          <p:cNvGraphicFramePr/>
          <p:nvPr/>
        </p:nvGraphicFramePr>
        <p:xfrm>
          <a:off x="200025" y="3031625"/>
          <a:ext cx="3000000" cy="3000000"/>
        </p:xfrm>
        <a:graphic>
          <a:graphicData uri="http://schemas.openxmlformats.org/drawingml/2006/table">
            <a:tbl>
              <a:tblPr>
                <a:noFill/>
                <a:tableStyleId>{4780339F-CFDD-4544-8B10-8DCE2651C612}</a:tableStyleId>
              </a:tblPr>
              <a:tblGrid>
                <a:gridCol w="1191050"/>
                <a:gridCol w="1093750"/>
                <a:gridCol w="839400"/>
                <a:gridCol w="1014875"/>
                <a:gridCol w="962125"/>
                <a:gridCol w="911125"/>
                <a:gridCol w="890325"/>
                <a:gridCol w="1163275"/>
                <a:gridCol w="678025"/>
              </a:tblGrid>
              <a:tr h="84515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591125">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Externship</a:t>
                      </a:r>
                      <a:endParaRPr b="1"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latin typeface="Josefin Sans"/>
                          <a:ea typeface="Josefin Sans"/>
                          <a:cs typeface="Josefin Sans"/>
                          <a:sym typeface="Josefin Sans"/>
                        </a:rPr>
                        <a:t> ⛔</a:t>
                      </a:r>
                      <a:endParaRPr sz="19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6-12</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40 hours</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 ⛔</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89" name="Google Shape;289;p38"/>
          <p:cNvSpPr txBox="1"/>
          <p:nvPr/>
        </p:nvSpPr>
        <p:spPr>
          <a:xfrm>
            <a:off x="5956625" y="1355175"/>
            <a:ext cx="2987400" cy="1493100"/>
          </a:xfrm>
          <a:prstGeom prst="rect">
            <a:avLst/>
          </a:prstGeom>
          <a:solidFill>
            <a:srgbClr val="93C47D"/>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Josefin Sans"/>
                <a:ea typeface="Josefin Sans"/>
                <a:cs typeface="Josefin Sans"/>
                <a:sym typeface="Josefin Sans"/>
              </a:rPr>
              <a:t>Example: </a:t>
            </a:r>
            <a:r>
              <a:rPr lang="en" sz="1700">
                <a:latin typeface="Josefin Sans"/>
                <a:ea typeface="Josefin Sans"/>
                <a:cs typeface="Josefin Sans"/>
                <a:sym typeface="Josefin Sans"/>
              </a:rPr>
              <a:t>A student observes a store manager conducting new employee training for 1-2 hours per week throughout the year.</a:t>
            </a:r>
            <a:endParaRPr sz="1700">
              <a:latin typeface="Josefin Sans"/>
              <a:ea typeface="Josefin Sans"/>
              <a:cs typeface="Josefin Sans"/>
              <a:sym typeface="Josefi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Service Learning</a:t>
            </a:r>
            <a:endParaRPr/>
          </a:p>
        </p:txBody>
      </p:sp>
      <p:sp>
        <p:nvSpPr>
          <p:cNvPr id="295" name="Google Shape;295;p39"/>
          <p:cNvSpPr txBox="1"/>
          <p:nvPr>
            <p:ph idx="1" type="body"/>
          </p:nvPr>
        </p:nvSpPr>
        <p:spPr>
          <a:xfrm>
            <a:off x="232000" y="1310225"/>
            <a:ext cx="6010200" cy="1799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sz="1400"/>
              <a:t>Goes beyond community service to identify an interest or community need and develop and complete a project</a:t>
            </a:r>
            <a:endParaRPr b="0" sz="1400"/>
          </a:p>
          <a:p>
            <a:pPr indent="-317500" lvl="0" marL="457200" rtl="0" algn="l">
              <a:spcBef>
                <a:spcPts val="0"/>
              </a:spcBef>
              <a:spcAft>
                <a:spcPts val="0"/>
              </a:spcAft>
              <a:buSzPts val="1400"/>
              <a:buChar char="●"/>
            </a:pPr>
            <a:r>
              <a:rPr b="0" lang="en" sz="1400"/>
              <a:t>Structured activities before, during, and after the experience by the student to reflect and self-assess</a:t>
            </a:r>
            <a:endParaRPr b="0" sz="1400"/>
          </a:p>
          <a:p>
            <a:pPr indent="-317500" lvl="0" marL="457200" rtl="0" algn="l">
              <a:spcBef>
                <a:spcPts val="0"/>
              </a:spcBef>
              <a:spcAft>
                <a:spcPts val="0"/>
              </a:spcAft>
              <a:buSzPts val="1400"/>
              <a:buChar char="●"/>
            </a:pPr>
            <a:r>
              <a:rPr b="0" lang="en" sz="1400"/>
              <a:t>Can take place in conjunction with CTSO experiences</a:t>
            </a:r>
            <a:endParaRPr b="0" sz="1400"/>
          </a:p>
          <a:p>
            <a:pPr indent="-317500" lvl="0" marL="457200" rtl="0" algn="l">
              <a:spcBef>
                <a:spcPts val="0"/>
              </a:spcBef>
              <a:spcAft>
                <a:spcPts val="0"/>
              </a:spcAft>
              <a:buSzPts val="1400"/>
              <a:buChar char="●"/>
            </a:pPr>
            <a:r>
              <a:rPr b="0" lang="en" sz="1400"/>
              <a:t>Must meet all eight (8) standards from the National Youth Leadership Council as outlined in the WBL guide on page 30.</a:t>
            </a:r>
            <a:r>
              <a:rPr lang="en" sz="1400"/>
              <a:t> </a:t>
            </a:r>
            <a:endParaRPr sz="1400"/>
          </a:p>
        </p:txBody>
      </p:sp>
      <p:sp>
        <p:nvSpPr>
          <p:cNvPr id="296" name="Google Shape;296;p39"/>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297" name="Google Shape;297;p39"/>
          <p:cNvGraphicFramePr/>
          <p:nvPr/>
        </p:nvGraphicFramePr>
        <p:xfrm>
          <a:off x="276225" y="3204025"/>
          <a:ext cx="3000000" cy="3000000"/>
        </p:xfrm>
        <a:graphic>
          <a:graphicData uri="http://schemas.openxmlformats.org/drawingml/2006/table">
            <a:tbl>
              <a:tblPr>
                <a:noFill/>
                <a:tableStyleId>{4780339F-CFDD-4544-8B10-8DCE2651C612}</a:tableStyleId>
              </a:tblPr>
              <a:tblGrid>
                <a:gridCol w="1500150"/>
                <a:gridCol w="970650"/>
                <a:gridCol w="815450"/>
                <a:gridCol w="944225"/>
                <a:gridCol w="990000"/>
                <a:gridCol w="866625"/>
                <a:gridCol w="752400"/>
                <a:gridCol w="988875"/>
                <a:gridCol w="915575"/>
              </a:tblGrid>
              <a:tr h="62645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715875">
                <a:tc>
                  <a:txBody>
                    <a:bodyPr/>
                    <a:lstStyle/>
                    <a:p>
                      <a:pPr indent="0" lvl="0" marL="0" rtl="0" algn="l">
                        <a:lnSpc>
                          <a:spcPct val="115000"/>
                        </a:lnSpc>
                        <a:spcBef>
                          <a:spcPts val="1200"/>
                        </a:spcBef>
                        <a:spcAft>
                          <a:spcPts val="0"/>
                        </a:spcAft>
                        <a:buNone/>
                      </a:pPr>
                      <a:r>
                        <a:rPr b="1" lang="en" sz="1200">
                          <a:latin typeface="Josefin Sans"/>
                          <a:ea typeface="Josefin Sans"/>
                          <a:cs typeface="Josefin Sans"/>
                          <a:sym typeface="Josefin Sans"/>
                        </a:rPr>
                        <a:t>Service Learning</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latin typeface="Josefin Sans"/>
                          <a:ea typeface="Josefin Sans"/>
                          <a:cs typeface="Josefin Sans"/>
                          <a:sym typeface="Josefin Sans"/>
                        </a:rPr>
                        <a:t> ⛔</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6-12</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Varies by type</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solidFill>
                            <a:schemeClr val="dk1"/>
                          </a:solidFill>
                          <a:latin typeface="Josefin Sans"/>
                          <a:ea typeface="Josefin Sans"/>
                          <a:cs typeface="Josefin Sans"/>
                          <a:sym typeface="Josefin Sans"/>
                        </a:rPr>
                        <a:t> ⛔</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98" name="Google Shape;298;p39"/>
          <p:cNvSpPr txBox="1"/>
          <p:nvPr/>
        </p:nvSpPr>
        <p:spPr>
          <a:xfrm>
            <a:off x="5999525" y="1431375"/>
            <a:ext cx="2985300" cy="1569900"/>
          </a:xfrm>
          <a:prstGeom prst="rect">
            <a:avLst/>
          </a:prstGeom>
          <a:solidFill>
            <a:srgbClr val="EA9999"/>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Josefin Sans"/>
                <a:ea typeface="Josefin Sans"/>
                <a:cs typeface="Josefin Sans"/>
                <a:sym typeface="Josefin Sans"/>
              </a:rPr>
              <a:t>Example: </a:t>
            </a:r>
            <a:r>
              <a:rPr lang="en" sz="1800">
                <a:solidFill>
                  <a:schemeClr val="dk1"/>
                </a:solidFill>
                <a:latin typeface="Josefin Sans"/>
                <a:ea typeface="Josefin Sans"/>
                <a:cs typeface="Josefin Sans"/>
                <a:sym typeface="Josefin Sans"/>
              </a:rPr>
              <a:t>Students in Engineering Studies identify a need, conduct research, and design a plan to solve the problem.</a:t>
            </a:r>
            <a:endParaRPr sz="1800">
              <a:latin typeface="Josefin Sans"/>
              <a:ea typeface="Josefin Sans"/>
              <a:cs typeface="Josefin Sans"/>
              <a:sym typeface="Josefi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0"/>
          <p:cNvSpPr txBox="1"/>
          <p:nvPr>
            <p:ph type="title"/>
          </p:nvPr>
        </p:nvSpPr>
        <p:spPr>
          <a:xfrm>
            <a:off x="311700" y="813725"/>
            <a:ext cx="8520600" cy="6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Service Learning vs. Community Service</a:t>
            </a:r>
            <a:endParaRPr/>
          </a:p>
        </p:txBody>
      </p:sp>
      <p:sp>
        <p:nvSpPr>
          <p:cNvPr id="304" name="Google Shape;304;p40"/>
          <p:cNvSpPr txBox="1"/>
          <p:nvPr>
            <p:ph idx="1" type="body"/>
          </p:nvPr>
        </p:nvSpPr>
        <p:spPr>
          <a:xfrm>
            <a:off x="448625" y="1386425"/>
            <a:ext cx="8520600" cy="32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Service Learning</a:t>
            </a:r>
            <a:r>
              <a:rPr lang="en" sz="1500">
                <a:solidFill>
                  <a:schemeClr val="dk1"/>
                </a:solidFill>
              </a:rPr>
              <a:t> </a:t>
            </a:r>
            <a:r>
              <a:rPr lang="en" sz="1500" u="sng">
                <a:solidFill>
                  <a:schemeClr val="dk1"/>
                </a:solidFill>
              </a:rPr>
              <a:t>is</a:t>
            </a:r>
            <a:r>
              <a:rPr lang="en" sz="1500">
                <a:solidFill>
                  <a:schemeClr val="dk1"/>
                </a:solidFill>
              </a:rPr>
              <a:t> High-Quality Work-Based Learning</a:t>
            </a:r>
            <a:endParaRPr sz="1500">
              <a:solidFill>
                <a:schemeClr val="dk1"/>
              </a:solidFill>
            </a:endParaRPr>
          </a:p>
          <a:p>
            <a:pPr indent="-323850" lvl="0" marL="457200" rtl="0" algn="l">
              <a:spcBef>
                <a:spcPts val="1200"/>
              </a:spcBef>
              <a:spcAft>
                <a:spcPts val="0"/>
              </a:spcAft>
              <a:buClr>
                <a:schemeClr val="dk1"/>
              </a:buClr>
              <a:buSzPts val="1500"/>
              <a:buFont typeface="Josefin Sans"/>
              <a:buChar char="●"/>
            </a:pPr>
            <a:r>
              <a:rPr b="0" lang="en" sz="1500">
                <a:solidFill>
                  <a:schemeClr val="dk1"/>
                </a:solidFill>
              </a:rPr>
              <a:t>Students identify an interest and a community need.</a:t>
            </a:r>
            <a:endParaRPr b="0" sz="1500">
              <a:solidFill>
                <a:schemeClr val="dk1"/>
              </a:solidFill>
            </a:endParaRPr>
          </a:p>
          <a:p>
            <a:pPr indent="-323850" lvl="0" marL="457200" rtl="0" algn="l">
              <a:spcBef>
                <a:spcPts val="0"/>
              </a:spcBef>
              <a:spcAft>
                <a:spcPts val="0"/>
              </a:spcAft>
              <a:buClr>
                <a:schemeClr val="dk1"/>
              </a:buClr>
              <a:buSzPts val="1500"/>
              <a:buFont typeface="Josefin Sans"/>
              <a:buChar char="●"/>
            </a:pPr>
            <a:r>
              <a:rPr b="0" lang="en" sz="1500">
                <a:solidFill>
                  <a:schemeClr val="dk1"/>
                </a:solidFill>
              </a:rPr>
              <a:t>Students develop and complete a service project addressing the community need.</a:t>
            </a:r>
            <a:endParaRPr b="0" sz="1500">
              <a:solidFill>
                <a:schemeClr val="dk1"/>
              </a:solidFill>
            </a:endParaRPr>
          </a:p>
          <a:p>
            <a:pPr indent="-323850" lvl="0" marL="457200" rtl="0" algn="l">
              <a:spcBef>
                <a:spcPts val="0"/>
              </a:spcBef>
              <a:spcAft>
                <a:spcPts val="0"/>
              </a:spcAft>
              <a:buClr>
                <a:schemeClr val="dk1"/>
              </a:buClr>
              <a:buSzPts val="1500"/>
              <a:buFont typeface="Josefin Sans"/>
              <a:buChar char="●"/>
            </a:pPr>
            <a:r>
              <a:rPr b="0" lang="en" sz="1500">
                <a:solidFill>
                  <a:schemeClr val="dk1"/>
                </a:solidFill>
              </a:rPr>
              <a:t>Students complete structured activities before, during, and after the experience.</a:t>
            </a:r>
            <a:endParaRPr b="0" sz="1500">
              <a:solidFill>
                <a:schemeClr val="dk1"/>
              </a:solidFill>
            </a:endParaRPr>
          </a:p>
          <a:p>
            <a:pPr indent="-323850" lvl="0" marL="457200" rtl="0" algn="l">
              <a:spcBef>
                <a:spcPts val="0"/>
              </a:spcBef>
              <a:spcAft>
                <a:spcPts val="0"/>
              </a:spcAft>
              <a:buClr>
                <a:schemeClr val="dk1"/>
              </a:buClr>
              <a:buSzPts val="1500"/>
              <a:buFont typeface="Josefin Sans"/>
              <a:buChar char="●"/>
            </a:pPr>
            <a:r>
              <a:rPr b="0" lang="en" sz="1500">
                <a:solidFill>
                  <a:schemeClr val="dk1"/>
                </a:solidFill>
              </a:rPr>
              <a:t>Students reflect and self-assess.</a:t>
            </a:r>
            <a:endParaRPr b="0" sz="1500">
              <a:solidFill>
                <a:schemeClr val="dk1"/>
              </a:solidFill>
            </a:endParaRPr>
          </a:p>
          <a:p>
            <a:pPr indent="0" lvl="0" marL="0" rtl="0" algn="l">
              <a:spcBef>
                <a:spcPts val="1200"/>
              </a:spcBef>
              <a:spcAft>
                <a:spcPts val="0"/>
              </a:spcAft>
              <a:buNone/>
            </a:pPr>
            <a:r>
              <a:rPr lang="en" sz="1500">
                <a:solidFill>
                  <a:schemeClr val="dk1"/>
                </a:solidFill>
              </a:rPr>
              <a:t>Community Service is </a:t>
            </a:r>
            <a:r>
              <a:rPr lang="en" sz="1500" u="sng">
                <a:solidFill>
                  <a:schemeClr val="dk1"/>
                </a:solidFill>
              </a:rPr>
              <a:t>not</a:t>
            </a:r>
            <a:r>
              <a:rPr lang="en" sz="1500">
                <a:solidFill>
                  <a:schemeClr val="dk1"/>
                </a:solidFill>
              </a:rPr>
              <a:t> High-Quality Work-Based Learning</a:t>
            </a:r>
            <a:endParaRPr sz="1500">
              <a:solidFill>
                <a:schemeClr val="dk1"/>
              </a:solidFill>
            </a:endParaRPr>
          </a:p>
          <a:p>
            <a:pPr indent="-323850" lvl="0" marL="457200" rtl="0" algn="l">
              <a:spcBef>
                <a:spcPts val="1200"/>
              </a:spcBef>
              <a:spcAft>
                <a:spcPts val="0"/>
              </a:spcAft>
              <a:buClr>
                <a:schemeClr val="dk1"/>
              </a:buClr>
              <a:buSzPts val="1500"/>
              <a:buFont typeface="Josefin Sans"/>
              <a:buChar char="●"/>
            </a:pPr>
            <a:r>
              <a:rPr b="0" lang="en" sz="1500">
                <a:solidFill>
                  <a:schemeClr val="dk1"/>
                </a:solidFill>
              </a:rPr>
              <a:t>The community need may already be established.</a:t>
            </a:r>
            <a:endParaRPr b="0" sz="1500">
              <a:solidFill>
                <a:schemeClr val="dk1"/>
              </a:solidFill>
            </a:endParaRPr>
          </a:p>
          <a:p>
            <a:pPr indent="-323850" lvl="0" marL="457200" rtl="0" algn="l">
              <a:spcBef>
                <a:spcPts val="0"/>
              </a:spcBef>
              <a:spcAft>
                <a:spcPts val="0"/>
              </a:spcAft>
              <a:buClr>
                <a:schemeClr val="dk1"/>
              </a:buClr>
              <a:buSzPts val="1500"/>
              <a:buFont typeface="Josefin Sans"/>
              <a:buChar char="●"/>
            </a:pPr>
            <a:r>
              <a:rPr b="0" lang="en" sz="1500">
                <a:solidFill>
                  <a:schemeClr val="dk1"/>
                </a:solidFill>
              </a:rPr>
              <a:t>Students participate in voluntary assignments and activities to serve organizations and/or individuals within the community.</a:t>
            </a:r>
            <a:endParaRPr b="0" sz="1500">
              <a:solidFill>
                <a:schemeClr val="dk1"/>
              </a:solidFill>
            </a:endParaRPr>
          </a:p>
          <a:p>
            <a:pPr indent="-323850" lvl="0" marL="457200" rtl="0" algn="l">
              <a:spcBef>
                <a:spcPts val="0"/>
              </a:spcBef>
              <a:spcAft>
                <a:spcPts val="0"/>
              </a:spcAft>
              <a:buClr>
                <a:schemeClr val="dk1"/>
              </a:buClr>
              <a:buSzPts val="1500"/>
              <a:buFont typeface="Josefin Sans"/>
              <a:buChar char="●"/>
            </a:pPr>
            <a:r>
              <a:rPr b="0" lang="en" sz="1500">
                <a:solidFill>
                  <a:schemeClr val="dk1"/>
                </a:solidFill>
              </a:rPr>
              <a:t>Community service may or may not align with school-based instruction.</a:t>
            </a:r>
            <a:endParaRPr b="0" sz="1500">
              <a:solidFill>
                <a:schemeClr val="dk1"/>
              </a:solidFill>
            </a:endParaRPr>
          </a:p>
          <a:p>
            <a:pPr indent="0" lvl="0" marL="0" rtl="0" algn="l">
              <a:spcBef>
                <a:spcPts val="1200"/>
              </a:spcBef>
              <a:spcAft>
                <a:spcPts val="1600"/>
              </a:spcAft>
              <a:buNone/>
            </a:pPr>
            <a:r>
              <a:t/>
            </a:r>
            <a:endParaRPr/>
          </a:p>
        </p:txBody>
      </p:sp>
      <p:sp>
        <p:nvSpPr>
          <p:cNvPr id="305" name="Google Shape;305;p40"/>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Mentorship</a:t>
            </a:r>
            <a:endParaRPr/>
          </a:p>
        </p:txBody>
      </p:sp>
      <p:sp>
        <p:nvSpPr>
          <p:cNvPr id="311" name="Google Shape;311;p41"/>
          <p:cNvSpPr txBox="1"/>
          <p:nvPr>
            <p:ph idx="1" type="body"/>
          </p:nvPr>
        </p:nvSpPr>
        <p:spPr>
          <a:xfrm>
            <a:off x="200025" y="1310225"/>
            <a:ext cx="5856000" cy="1548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b="0" lang="en" sz="1400">
                <a:solidFill>
                  <a:schemeClr val="dk1"/>
                </a:solidFill>
              </a:rPr>
              <a:t>Pairs </a:t>
            </a:r>
            <a:r>
              <a:rPr b="0" lang="en" sz="1400">
                <a:solidFill>
                  <a:schemeClr val="dk1"/>
                </a:solidFill>
              </a:rPr>
              <a:t>student</a:t>
            </a:r>
            <a:r>
              <a:rPr b="0" lang="en" sz="1400">
                <a:solidFill>
                  <a:schemeClr val="dk1"/>
                </a:solidFill>
              </a:rPr>
              <a:t> with an industry professional for a long-term relationship focused on growth and development</a:t>
            </a:r>
            <a:endParaRPr b="0" sz="1400">
              <a:solidFill>
                <a:schemeClr val="dk1"/>
              </a:solidFill>
            </a:endParaRPr>
          </a:p>
          <a:p>
            <a:pPr indent="-317500" lvl="0" marL="457200" rtl="0" algn="l">
              <a:lnSpc>
                <a:spcPct val="100000"/>
              </a:lnSpc>
              <a:spcBef>
                <a:spcPts val="0"/>
              </a:spcBef>
              <a:spcAft>
                <a:spcPts val="0"/>
              </a:spcAft>
              <a:buClr>
                <a:schemeClr val="dk1"/>
              </a:buClr>
              <a:buSzPts val="1400"/>
              <a:buChar char="●"/>
            </a:pPr>
            <a:r>
              <a:rPr b="0" lang="en" sz="1400">
                <a:solidFill>
                  <a:schemeClr val="dk1"/>
                </a:solidFill>
              </a:rPr>
              <a:t>Documented hours working with a mentor may include: discussion/reflection, observation of workplace, collaborative research and exploration of the career field</a:t>
            </a:r>
            <a:endParaRPr b="0" sz="1400">
              <a:solidFill>
                <a:schemeClr val="dk1"/>
              </a:solidFill>
            </a:endParaRPr>
          </a:p>
          <a:p>
            <a:pPr indent="-304800" lvl="0" marL="457200" rtl="0" algn="l">
              <a:lnSpc>
                <a:spcPct val="100000"/>
              </a:lnSpc>
              <a:spcBef>
                <a:spcPts val="0"/>
              </a:spcBef>
              <a:spcAft>
                <a:spcPts val="0"/>
              </a:spcAft>
              <a:buClr>
                <a:schemeClr val="dk1"/>
              </a:buClr>
              <a:buSzPts val="1200"/>
              <a:buChar char="●"/>
            </a:pPr>
            <a:r>
              <a:rPr b="0" lang="en" sz="1400"/>
              <a:t>Only </a:t>
            </a:r>
            <a:r>
              <a:rPr lang="en" sz="1400"/>
              <a:t>counts</a:t>
            </a:r>
            <a:r>
              <a:rPr b="0" lang="en" sz="1400"/>
              <a:t> towards CCCRI or graduation requirements if student earns </a:t>
            </a:r>
            <a:r>
              <a:rPr lang="en" sz="1400"/>
              <a:t>140 hours</a:t>
            </a:r>
            <a:endParaRPr sz="1200">
              <a:solidFill>
                <a:schemeClr val="dk1"/>
              </a:solidFill>
            </a:endParaRPr>
          </a:p>
          <a:p>
            <a:pPr indent="0" lvl="0" marL="457200" rtl="0" algn="l">
              <a:spcBef>
                <a:spcPts val="1600"/>
              </a:spcBef>
              <a:spcAft>
                <a:spcPts val="0"/>
              </a:spcAft>
              <a:buNone/>
            </a:pPr>
            <a:r>
              <a:t/>
            </a:r>
            <a:endParaRPr sz="1400"/>
          </a:p>
          <a:p>
            <a:pPr indent="0" lvl="0" marL="457200" rtl="0" algn="l">
              <a:spcBef>
                <a:spcPts val="1600"/>
              </a:spcBef>
              <a:spcAft>
                <a:spcPts val="1600"/>
              </a:spcAft>
              <a:buNone/>
            </a:pPr>
            <a:r>
              <a:t/>
            </a:r>
            <a:endParaRPr/>
          </a:p>
        </p:txBody>
      </p:sp>
      <p:sp>
        <p:nvSpPr>
          <p:cNvPr id="312" name="Google Shape;312;p41"/>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13" name="Google Shape;313;p41"/>
          <p:cNvGraphicFramePr/>
          <p:nvPr/>
        </p:nvGraphicFramePr>
        <p:xfrm>
          <a:off x="237250" y="3003450"/>
          <a:ext cx="3000000" cy="3000000"/>
        </p:xfrm>
        <a:graphic>
          <a:graphicData uri="http://schemas.openxmlformats.org/drawingml/2006/table">
            <a:tbl>
              <a:tblPr>
                <a:noFill/>
                <a:tableStyleId>{4780339F-CFDD-4544-8B10-8DCE2651C612}</a:tableStyleId>
              </a:tblPr>
              <a:tblGrid>
                <a:gridCol w="1192900"/>
                <a:gridCol w="1030300"/>
                <a:gridCol w="1052650"/>
                <a:gridCol w="967300"/>
                <a:gridCol w="1090400"/>
                <a:gridCol w="1058675"/>
                <a:gridCol w="682850"/>
                <a:gridCol w="990850"/>
                <a:gridCol w="678025"/>
              </a:tblGrid>
              <a:tr h="65140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822775">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Mentorship</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latin typeface="Josefin Sans"/>
                          <a:ea typeface="Josefin Sans"/>
                          <a:cs typeface="Josefin Sans"/>
                          <a:sym typeface="Josefin Sans"/>
                        </a:rPr>
                        <a:t> ⛔</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6-12</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Course duration or 140 hours for 0.5 credit</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1000">
                          <a:solidFill>
                            <a:schemeClr val="dk1"/>
                          </a:solidFill>
                          <a:latin typeface="Josefin Sans"/>
                          <a:ea typeface="Josefin Sans"/>
                          <a:cs typeface="Josefin Sans"/>
                          <a:sym typeface="Josefin Sans"/>
                        </a:rPr>
                        <a:t>Mentorships over 140 </a:t>
                      </a:r>
                      <a:r>
                        <a:rPr lang="en" sz="1000">
                          <a:solidFill>
                            <a:schemeClr val="dk1"/>
                          </a:solidFill>
                          <a:latin typeface="Josefin Sans"/>
                          <a:ea typeface="Josefin Sans"/>
                          <a:cs typeface="Josefin Sans"/>
                          <a:sym typeface="Josefin Sans"/>
                        </a:rPr>
                        <a:t>hours</a:t>
                      </a:r>
                      <a:endParaRPr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solidFill>
                            <a:schemeClr val="dk1"/>
                          </a:solidFill>
                          <a:latin typeface="Josefin Sans"/>
                          <a:ea typeface="Josefin Sans"/>
                          <a:cs typeface="Josefin Sans"/>
                          <a:sym typeface="Josefin Sans"/>
                        </a:rPr>
                        <a:t>✅</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14" name="Google Shape;314;p41"/>
          <p:cNvSpPr txBox="1"/>
          <p:nvPr/>
        </p:nvSpPr>
        <p:spPr>
          <a:xfrm>
            <a:off x="6122425" y="1355175"/>
            <a:ext cx="2746500" cy="1569900"/>
          </a:xfrm>
          <a:prstGeom prst="rect">
            <a:avLst/>
          </a:prstGeom>
          <a:solidFill>
            <a:srgbClr val="F6B26B"/>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Josefin Sans"/>
                <a:ea typeface="Josefin Sans"/>
                <a:cs typeface="Josefin Sans"/>
                <a:sym typeface="Josefin Sans"/>
              </a:rPr>
              <a:t>Example: </a:t>
            </a:r>
            <a:r>
              <a:rPr lang="en" sz="1500">
                <a:latin typeface="Josefin Sans"/>
                <a:ea typeface="Josefin Sans"/>
                <a:cs typeface="Josefin Sans"/>
                <a:sym typeface="Josefin Sans"/>
              </a:rPr>
              <a:t>A Sports and Entertainment Marketing student participates in a mentorship with a brand manager to learn more about the career.</a:t>
            </a:r>
            <a:endParaRPr sz="1500">
              <a:latin typeface="Josefin Sans"/>
              <a:ea typeface="Josefin Sans"/>
              <a:cs typeface="Josefin Sans"/>
              <a:sym typeface="Josefi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School-Based Enterprise</a:t>
            </a:r>
            <a:endParaRPr/>
          </a:p>
        </p:txBody>
      </p:sp>
      <p:sp>
        <p:nvSpPr>
          <p:cNvPr id="320" name="Google Shape;320;p42"/>
          <p:cNvSpPr txBox="1"/>
          <p:nvPr>
            <p:ph idx="1" type="body"/>
          </p:nvPr>
        </p:nvSpPr>
        <p:spPr>
          <a:xfrm>
            <a:off x="200025" y="1310225"/>
            <a:ext cx="5840400" cy="16875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b="0" lang="en" sz="1300"/>
              <a:t>An on-going student managed, </a:t>
            </a:r>
            <a:r>
              <a:rPr b="0" lang="en" sz="1300"/>
              <a:t>entrepreneurial</a:t>
            </a:r>
            <a:r>
              <a:rPr b="0" lang="en" sz="1300"/>
              <a:t> operation within a school setting</a:t>
            </a:r>
            <a:endParaRPr b="0" sz="1300"/>
          </a:p>
          <a:p>
            <a:pPr indent="-311150" lvl="0" marL="457200" rtl="0" algn="l">
              <a:lnSpc>
                <a:spcPct val="100000"/>
              </a:lnSpc>
              <a:spcBef>
                <a:spcPts val="0"/>
              </a:spcBef>
              <a:spcAft>
                <a:spcPts val="0"/>
              </a:spcAft>
              <a:buSzPts val="1300"/>
              <a:buChar char="●"/>
            </a:pPr>
            <a:r>
              <a:rPr b="0" lang="en" sz="1300"/>
              <a:t>Provides goods and services that meet the needs of the school’s target markets</a:t>
            </a:r>
            <a:endParaRPr b="0" sz="1300"/>
          </a:p>
          <a:p>
            <a:pPr indent="-311150" lvl="0" marL="457200" rtl="0" algn="l">
              <a:lnSpc>
                <a:spcPct val="100000"/>
              </a:lnSpc>
              <a:spcBef>
                <a:spcPts val="0"/>
              </a:spcBef>
              <a:spcAft>
                <a:spcPts val="0"/>
              </a:spcAft>
              <a:buSzPts val="1300"/>
              <a:buChar char="●"/>
            </a:pPr>
            <a:r>
              <a:rPr b="0" lang="en" sz="1300"/>
              <a:t>Is a collaboration between the teacher and student with management decisions made by the students</a:t>
            </a:r>
            <a:endParaRPr b="0" sz="1300"/>
          </a:p>
          <a:p>
            <a:pPr indent="-311150" lvl="0" marL="457200" rtl="0" algn="l">
              <a:lnSpc>
                <a:spcPct val="100000"/>
              </a:lnSpc>
              <a:spcBef>
                <a:spcPts val="0"/>
              </a:spcBef>
              <a:spcAft>
                <a:spcPts val="0"/>
              </a:spcAft>
              <a:buSzPts val="1300"/>
              <a:buChar char="●"/>
            </a:pPr>
            <a:r>
              <a:rPr b="0" lang="en" sz="1300"/>
              <a:t>Examples include: culinary cafe, greenhouse, childcare program, retail store, credit union, automotive services, carpentry services</a:t>
            </a:r>
            <a:endParaRPr b="0" sz="1300"/>
          </a:p>
          <a:p>
            <a:pPr indent="0" lvl="0" marL="457200" rtl="0" algn="l">
              <a:spcBef>
                <a:spcPts val="1600"/>
              </a:spcBef>
              <a:spcAft>
                <a:spcPts val="1600"/>
              </a:spcAft>
              <a:buNone/>
            </a:pPr>
            <a:r>
              <a:t/>
            </a:r>
            <a:endParaRPr b="0" sz="1200"/>
          </a:p>
        </p:txBody>
      </p:sp>
      <p:sp>
        <p:nvSpPr>
          <p:cNvPr id="321" name="Google Shape;321;p42"/>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22" name="Google Shape;322;p42"/>
          <p:cNvGraphicFramePr/>
          <p:nvPr/>
        </p:nvGraphicFramePr>
        <p:xfrm>
          <a:off x="200025" y="3197100"/>
          <a:ext cx="3000000" cy="3000000"/>
        </p:xfrm>
        <a:graphic>
          <a:graphicData uri="http://schemas.openxmlformats.org/drawingml/2006/table">
            <a:tbl>
              <a:tblPr>
                <a:noFill/>
                <a:tableStyleId>{4780339F-CFDD-4544-8B10-8DCE2651C612}</a:tableStyleId>
              </a:tblPr>
              <a:tblGrid>
                <a:gridCol w="1334725"/>
                <a:gridCol w="1208700"/>
                <a:gridCol w="916225"/>
                <a:gridCol w="969800"/>
                <a:gridCol w="930350"/>
                <a:gridCol w="896800"/>
                <a:gridCol w="775350"/>
                <a:gridCol w="1033975"/>
                <a:gridCol w="678025"/>
              </a:tblGrid>
              <a:tr h="81415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636175">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School-Based Enterprise</a:t>
                      </a:r>
                      <a:endParaRPr b="1"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latin typeface="Josefin Sans"/>
                          <a:ea typeface="Josefin Sans"/>
                          <a:cs typeface="Josefin Sans"/>
                          <a:sym typeface="Josefin Sans"/>
                        </a:rPr>
                        <a:t> ⛔</a:t>
                      </a:r>
                      <a:endParaRPr sz="19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6-12</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Course duration</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 ⛔</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23" name="Google Shape;323;p42"/>
          <p:cNvSpPr txBox="1"/>
          <p:nvPr/>
        </p:nvSpPr>
        <p:spPr>
          <a:xfrm>
            <a:off x="6040450" y="1238975"/>
            <a:ext cx="2903700" cy="1816200"/>
          </a:xfrm>
          <a:prstGeom prst="rect">
            <a:avLst/>
          </a:prstGeom>
          <a:solidFill>
            <a:srgbClr val="FFD966"/>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Josefin Sans"/>
                <a:ea typeface="Josefin Sans"/>
                <a:cs typeface="Josefin Sans"/>
                <a:sym typeface="Josefin Sans"/>
              </a:rPr>
              <a:t>Example: </a:t>
            </a:r>
            <a:r>
              <a:rPr lang="en" sz="1500">
                <a:latin typeface="Josefin Sans"/>
                <a:ea typeface="Josefin Sans"/>
                <a:cs typeface="Josefin Sans"/>
                <a:sym typeface="Josefin Sans"/>
              </a:rPr>
              <a:t>Culinary Arts students work in the </a:t>
            </a:r>
            <a:r>
              <a:rPr lang="en" sz="1600">
                <a:solidFill>
                  <a:schemeClr val="dk1"/>
                </a:solidFill>
                <a:latin typeface="Josefin Sans"/>
                <a:ea typeface="Josefin Sans"/>
                <a:cs typeface="Josefin Sans"/>
                <a:sym typeface="Josefin Sans"/>
              </a:rPr>
              <a:t>café </a:t>
            </a:r>
            <a:r>
              <a:rPr lang="en" sz="1500">
                <a:latin typeface="Josefin Sans"/>
                <a:ea typeface="Josefin Sans"/>
                <a:cs typeface="Josefin Sans"/>
                <a:sym typeface="Josefin Sans"/>
              </a:rPr>
              <a:t>on school grounds, communicating with vendors to purchase supplies, managing funds, and making business-related decisions.</a:t>
            </a:r>
            <a:endParaRPr sz="1500">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922800"/>
            <a:ext cx="8520600" cy="362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D50032"/>
                </a:solidFill>
                <a:latin typeface="Josefin Sans"/>
                <a:ea typeface="Josefin Sans"/>
                <a:cs typeface="Josefin Sans"/>
                <a:sym typeface="Josefin Sans"/>
              </a:rPr>
              <a:t>Session Overview</a:t>
            </a:r>
            <a:endParaRPr b="1">
              <a:solidFill>
                <a:srgbClr val="D50032"/>
              </a:solidFill>
              <a:latin typeface="Josefin Sans"/>
              <a:ea typeface="Josefin Sans"/>
              <a:cs typeface="Josefin Sans"/>
              <a:sym typeface="Josefin Sans"/>
            </a:endParaRPr>
          </a:p>
          <a:p>
            <a:pPr indent="0" lvl="0" marL="0" rtl="0" algn="l">
              <a:lnSpc>
                <a:spcPct val="115000"/>
              </a:lnSpc>
              <a:spcBef>
                <a:spcPts val="1600"/>
              </a:spcBef>
              <a:spcAft>
                <a:spcPts val="1600"/>
              </a:spcAft>
              <a:buNone/>
            </a:pPr>
            <a:r>
              <a:t/>
            </a:r>
            <a:endParaRPr>
              <a:solidFill>
                <a:srgbClr val="FF0000"/>
              </a:solidFill>
            </a:endParaRPr>
          </a:p>
        </p:txBody>
      </p:sp>
      <p:grpSp>
        <p:nvGrpSpPr>
          <p:cNvPr id="76" name="Google Shape;76;p16"/>
          <p:cNvGrpSpPr/>
          <p:nvPr/>
        </p:nvGrpSpPr>
        <p:grpSpPr>
          <a:xfrm>
            <a:off x="5526750" y="1550050"/>
            <a:ext cx="3537099" cy="3617976"/>
            <a:chOff x="5632318" y="1189966"/>
            <a:chExt cx="3305700" cy="4591341"/>
          </a:xfrm>
        </p:grpSpPr>
        <p:sp>
          <p:nvSpPr>
            <p:cNvPr id="77" name="Google Shape;77;p16"/>
            <p:cNvSpPr/>
            <p:nvPr/>
          </p:nvSpPr>
          <p:spPr>
            <a:xfrm>
              <a:off x="5632318" y="1189966"/>
              <a:ext cx="3305700" cy="858300"/>
            </a:xfrm>
            <a:prstGeom prst="chevron">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Josefin Sans"/>
                  <a:ea typeface="Josefin Sans"/>
                  <a:cs typeface="Josefin Sans"/>
                  <a:sym typeface="Josefin Sans"/>
                </a:rPr>
                <a:t>HOW</a:t>
              </a:r>
              <a:endParaRPr b="1" sz="1900">
                <a:solidFill>
                  <a:srgbClr val="FFFFFF"/>
                </a:solidFill>
                <a:latin typeface="Josefin Sans"/>
                <a:ea typeface="Josefin Sans"/>
                <a:cs typeface="Josefin Sans"/>
                <a:sym typeface="Josefin Sans"/>
              </a:endParaRPr>
            </a:p>
          </p:txBody>
        </p:sp>
        <p:sp>
          <p:nvSpPr>
            <p:cNvPr id="78" name="Google Shape;78;p16"/>
            <p:cNvSpPr txBox="1"/>
            <p:nvPr/>
          </p:nvSpPr>
          <p:spPr>
            <a:xfrm>
              <a:off x="6110845" y="2413506"/>
              <a:ext cx="2826300" cy="336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101820"/>
                  </a:solidFill>
                  <a:latin typeface="Josefin Sans"/>
                  <a:ea typeface="Josefin Sans"/>
                  <a:cs typeface="Josefin Sans"/>
                  <a:sym typeface="Josefin Sans"/>
                </a:rPr>
                <a:t>Examine best practices</a:t>
              </a:r>
              <a:r>
                <a:rPr lang="en" sz="1900">
                  <a:solidFill>
                    <a:srgbClr val="101820"/>
                  </a:solidFill>
                  <a:latin typeface="Josefin Sans"/>
                  <a:ea typeface="Josefin Sans"/>
                  <a:cs typeface="Josefin Sans"/>
                  <a:sym typeface="Josefin Sans"/>
                </a:rPr>
                <a:t> for </a:t>
              </a:r>
              <a:r>
                <a:rPr b="1" i="1" lang="en" sz="1900" u="sng">
                  <a:solidFill>
                    <a:srgbClr val="D50032"/>
                  </a:solidFill>
                  <a:latin typeface="Josefin Sans"/>
                  <a:ea typeface="Josefin Sans"/>
                  <a:cs typeface="Josefin Sans"/>
                  <a:sym typeface="Josefin Sans"/>
                </a:rPr>
                <a:t>HOW</a:t>
              </a:r>
              <a:r>
                <a:rPr lang="en" sz="1900">
                  <a:solidFill>
                    <a:srgbClr val="101820"/>
                  </a:solidFill>
                  <a:latin typeface="Josefin Sans"/>
                  <a:ea typeface="Josefin Sans"/>
                  <a:cs typeface="Josefin Sans"/>
                  <a:sym typeface="Josefin Sans"/>
                </a:rPr>
                <a:t> to </a:t>
              </a:r>
              <a:r>
                <a:rPr lang="en" sz="1900">
                  <a:solidFill>
                    <a:srgbClr val="101820"/>
                  </a:solidFill>
                  <a:latin typeface="Josefin Sans"/>
                  <a:ea typeface="Josefin Sans"/>
                  <a:cs typeface="Josefin Sans"/>
                  <a:sym typeface="Josefin Sans"/>
                </a:rPr>
                <a:t>implement</a:t>
              </a:r>
              <a:r>
                <a:rPr lang="en" sz="1900">
                  <a:solidFill>
                    <a:srgbClr val="101820"/>
                  </a:solidFill>
                  <a:latin typeface="Josefin Sans"/>
                  <a:ea typeface="Josefin Sans"/>
                  <a:cs typeface="Josefin Sans"/>
                  <a:sym typeface="Josefin Sans"/>
                </a:rPr>
                <a:t> high-quality WBL.</a:t>
              </a:r>
              <a:endParaRPr sz="1900">
                <a:solidFill>
                  <a:srgbClr val="101820"/>
                </a:solidFill>
                <a:latin typeface="Josefin Sans"/>
                <a:ea typeface="Josefin Sans"/>
                <a:cs typeface="Josefin Sans"/>
                <a:sym typeface="Josefin Sans"/>
              </a:endParaRPr>
            </a:p>
            <a:p>
              <a:pPr indent="0" lvl="0" marL="0" rtl="0" algn="l">
                <a:lnSpc>
                  <a:spcPct val="115000"/>
                </a:lnSpc>
                <a:spcBef>
                  <a:spcPts val="1600"/>
                </a:spcBef>
                <a:spcAft>
                  <a:spcPts val="0"/>
                </a:spcAft>
                <a:buNone/>
              </a:pPr>
              <a:r>
                <a:t/>
              </a:r>
              <a:endParaRPr sz="1600">
                <a:solidFill>
                  <a:srgbClr val="101820"/>
                </a:solidFill>
                <a:latin typeface="Josefin Sans"/>
                <a:ea typeface="Josefin Sans"/>
                <a:cs typeface="Josefin Sans"/>
                <a:sym typeface="Josefin Sans"/>
              </a:endParaRPr>
            </a:p>
            <a:p>
              <a:pPr indent="0" lvl="0" marL="0" rtl="0" algn="l">
                <a:lnSpc>
                  <a:spcPct val="115000"/>
                </a:lnSpc>
                <a:spcBef>
                  <a:spcPts val="1600"/>
                </a:spcBef>
                <a:spcAft>
                  <a:spcPts val="1600"/>
                </a:spcAft>
                <a:buNone/>
              </a:pPr>
              <a:r>
                <a:t/>
              </a:r>
              <a:endParaRPr sz="1600">
                <a:solidFill>
                  <a:srgbClr val="101820"/>
                </a:solidFill>
                <a:latin typeface="Josefin Sans"/>
                <a:ea typeface="Josefin Sans"/>
                <a:cs typeface="Josefin Sans"/>
                <a:sym typeface="Josefin Sans"/>
              </a:endParaRPr>
            </a:p>
          </p:txBody>
        </p:sp>
      </p:grpSp>
      <p:grpSp>
        <p:nvGrpSpPr>
          <p:cNvPr id="79" name="Google Shape;79;p16"/>
          <p:cNvGrpSpPr/>
          <p:nvPr/>
        </p:nvGrpSpPr>
        <p:grpSpPr>
          <a:xfrm>
            <a:off x="0" y="1549825"/>
            <a:ext cx="3546900" cy="3618500"/>
            <a:chOff x="0" y="1549825"/>
            <a:chExt cx="3546900" cy="3618500"/>
          </a:xfrm>
        </p:grpSpPr>
        <p:sp>
          <p:nvSpPr>
            <p:cNvPr id="80" name="Google Shape;80;p16"/>
            <p:cNvSpPr/>
            <p:nvPr/>
          </p:nvSpPr>
          <p:spPr>
            <a:xfrm>
              <a:off x="0" y="1549825"/>
              <a:ext cx="3546900" cy="677100"/>
            </a:xfrm>
            <a:prstGeom prst="homePlate">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Josefin Sans"/>
                  <a:ea typeface="Josefin Sans"/>
                  <a:cs typeface="Josefin Sans"/>
                  <a:sym typeface="Josefin Sans"/>
                </a:rPr>
                <a:t>WHAT</a:t>
              </a:r>
              <a:r>
                <a:rPr lang="en"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81" name="Google Shape;81;p16"/>
            <p:cNvSpPr txBox="1"/>
            <p:nvPr/>
          </p:nvSpPr>
          <p:spPr>
            <a:xfrm>
              <a:off x="175550" y="2564025"/>
              <a:ext cx="2743500" cy="26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900">
                  <a:solidFill>
                    <a:srgbClr val="101820"/>
                  </a:solidFill>
                  <a:latin typeface="Josefin Sans"/>
                  <a:ea typeface="Josefin Sans"/>
                  <a:cs typeface="Josefin Sans"/>
                  <a:sym typeface="Josefin Sans"/>
                </a:rPr>
                <a:t>Identify </a:t>
              </a:r>
              <a:r>
                <a:rPr b="1" i="1" lang="en" sz="1900" u="sng">
                  <a:solidFill>
                    <a:srgbClr val="D50032"/>
                  </a:solidFill>
                  <a:latin typeface="Josefin Sans"/>
                  <a:ea typeface="Josefin Sans"/>
                  <a:cs typeface="Josefin Sans"/>
                  <a:sym typeface="Josefin Sans"/>
                </a:rPr>
                <a:t>WHAT</a:t>
              </a:r>
              <a:r>
                <a:rPr i="1" lang="en" sz="1900">
                  <a:solidFill>
                    <a:srgbClr val="101820"/>
                  </a:solidFill>
                  <a:latin typeface="Josefin Sans"/>
                  <a:ea typeface="Josefin Sans"/>
                  <a:cs typeface="Josefin Sans"/>
                  <a:sym typeface="Josefin Sans"/>
                </a:rPr>
                <a:t> </a:t>
              </a:r>
              <a:r>
                <a:rPr lang="en" sz="1900">
                  <a:solidFill>
                    <a:srgbClr val="101820"/>
                  </a:solidFill>
                  <a:latin typeface="Josefin Sans"/>
                  <a:ea typeface="Josefin Sans"/>
                  <a:cs typeface="Josefin Sans"/>
                  <a:sym typeface="Josefin Sans"/>
                </a:rPr>
                <a:t>makes a Work-Based Learning (WBL) experience high-quality. </a:t>
              </a:r>
              <a:endParaRPr sz="1500">
                <a:latin typeface="Roboto"/>
                <a:ea typeface="Roboto"/>
                <a:cs typeface="Roboto"/>
                <a:sym typeface="Roboto"/>
              </a:endParaRPr>
            </a:p>
          </p:txBody>
        </p:sp>
      </p:grpSp>
      <p:grpSp>
        <p:nvGrpSpPr>
          <p:cNvPr id="82" name="Google Shape;82;p16"/>
          <p:cNvGrpSpPr/>
          <p:nvPr/>
        </p:nvGrpSpPr>
        <p:grpSpPr>
          <a:xfrm>
            <a:off x="2919150" y="1549900"/>
            <a:ext cx="3305700" cy="3618218"/>
            <a:chOff x="2944204" y="1189783"/>
            <a:chExt cx="3305700" cy="3803446"/>
          </a:xfrm>
        </p:grpSpPr>
        <p:sp>
          <p:nvSpPr>
            <p:cNvPr id="83" name="Google Shape;83;p16"/>
            <p:cNvSpPr/>
            <p:nvPr/>
          </p:nvSpPr>
          <p:spPr>
            <a:xfrm>
              <a:off x="2944204" y="1189783"/>
              <a:ext cx="3305700" cy="717600"/>
            </a:xfrm>
            <a:prstGeom prst="chevron">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Josefin Sans"/>
                  <a:ea typeface="Josefin Sans"/>
                  <a:cs typeface="Josefin Sans"/>
                  <a:sym typeface="Josefin Sans"/>
                </a:rPr>
                <a:t>WHY</a:t>
              </a:r>
              <a:endParaRPr b="1" sz="1900">
                <a:solidFill>
                  <a:srgbClr val="FFFFFF"/>
                </a:solidFill>
                <a:latin typeface="Josefin Sans"/>
                <a:ea typeface="Josefin Sans"/>
                <a:cs typeface="Josefin Sans"/>
                <a:sym typeface="Josefin Sans"/>
              </a:endParaRPr>
            </a:p>
          </p:txBody>
        </p:sp>
        <p:sp>
          <p:nvSpPr>
            <p:cNvPr id="84" name="Google Shape;84;p16"/>
            <p:cNvSpPr txBox="1"/>
            <p:nvPr/>
          </p:nvSpPr>
          <p:spPr>
            <a:xfrm>
              <a:off x="3096604" y="2267728"/>
              <a:ext cx="3119700" cy="27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101820"/>
                  </a:solidFill>
                  <a:latin typeface="Josefin Sans"/>
                  <a:ea typeface="Josefin Sans"/>
                  <a:cs typeface="Josefin Sans"/>
                  <a:sym typeface="Josefin Sans"/>
                </a:rPr>
                <a:t>Identify reasons </a:t>
              </a:r>
              <a:r>
                <a:rPr b="1" i="1" lang="en" sz="1900" u="sng">
                  <a:solidFill>
                    <a:srgbClr val="D50032"/>
                  </a:solidFill>
                  <a:latin typeface="Josefin Sans"/>
                  <a:ea typeface="Josefin Sans"/>
                  <a:cs typeface="Josefin Sans"/>
                  <a:sym typeface="Josefin Sans"/>
                </a:rPr>
                <a:t>WHY</a:t>
              </a:r>
              <a:r>
                <a:rPr i="1" lang="en" sz="1900">
                  <a:solidFill>
                    <a:srgbClr val="D50032"/>
                  </a:solidFill>
                  <a:latin typeface="Josefin Sans"/>
                  <a:ea typeface="Josefin Sans"/>
                  <a:cs typeface="Josefin Sans"/>
                  <a:sym typeface="Josefin Sans"/>
                </a:rPr>
                <a:t> </a:t>
              </a:r>
              <a:r>
                <a:rPr lang="en" sz="1900">
                  <a:solidFill>
                    <a:srgbClr val="101820"/>
                  </a:solidFill>
                  <a:latin typeface="Josefin Sans"/>
                  <a:ea typeface="Josefin Sans"/>
                  <a:cs typeface="Josefin Sans"/>
                  <a:sym typeface="Josefin Sans"/>
                </a:rPr>
                <a:t>WBL is important.</a:t>
              </a:r>
              <a:endParaRPr sz="1900">
                <a:solidFill>
                  <a:srgbClr val="101820"/>
                </a:solidFill>
                <a:latin typeface="Josefin Sans"/>
                <a:ea typeface="Josefin Sans"/>
                <a:cs typeface="Josefin Sans"/>
                <a:sym typeface="Josefin Sans"/>
              </a:endParaRPr>
            </a:p>
            <a:p>
              <a:pPr indent="0" lvl="0" marL="0" rtl="0" algn="l">
                <a:lnSpc>
                  <a:spcPct val="115000"/>
                </a:lnSpc>
                <a:spcBef>
                  <a:spcPts val="1600"/>
                </a:spcBef>
                <a:spcAft>
                  <a:spcPts val="1600"/>
                </a:spcAft>
                <a:buNone/>
              </a:pPr>
              <a:r>
                <a:t/>
              </a:r>
              <a:endParaRPr sz="1500">
                <a:latin typeface="Roboto"/>
                <a:ea typeface="Roboto"/>
                <a:cs typeface="Roboto"/>
                <a:sym typeface="Robot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Entrepreneurship</a:t>
            </a:r>
            <a:endParaRPr/>
          </a:p>
        </p:txBody>
      </p:sp>
      <p:sp>
        <p:nvSpPr>
          <p:cNvPr id="329" name="Google Shape;329;p43"/>
          <p:cNvSpPr txBox="1"/>
          <p:nvPr>
            <p:ph idx="1" type="body"/>
          </p:nvPr>
        </p:nvSpPr>
        <p:spPr>
          <a:xfrm>
            <a:off x="296225" y="1386425"/>
            <a:ext cx="5872800" cy="1515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0" lang="en" sz="1500"/>
              <a:t>Students plans, implements, operates, and assumes </a:t>
            </a:r>
            <a:r>
              <a:rPr b="0" lang="en" sz="1500"/>
              <a:t>financial</a:t>
            </a:r>
            <a:r>
              <a:rPr b="0" lang="en" sz="1500"/>
              <a:t> risks in a business that </a:t>
            </a:r>
            <a:r>
              <a:rPr b="0" lang="en" sz="1500"/>
              <a:t>produces</a:t>
            </a:r>
            <a:r>
              <a:rPr b="0" lang="en" sz="1500"/>
              <a:t> goods or delivers services</a:t>
            </a:r>
            <a:endParaRPr b="0" sz="1500"/>
          </a:p>
          <a:p>
            <a:pPr indent="-323850" lvl="0" marL="457200" rtl="0" algn="l">
              <a:spcBef>
                <a:spcPts val="0"/>
              </a:spcBef>
              <a:spcAft>
                <a:spcPts val="0"/>
              </a:spcAft>
              <a:buClr>
                <a:schemeClr val="dk1"/>
              </a:buClr>
              <a:buSzPts val="1500"/>
              <a:buChar char="●"/>
            </a:pPr>
            <a:r>
              <a:rPr b="0" lang="en" sz="1500">
                <a:solidFill>
                  <a:schemeClr val="dk1"/>
                </a:solidFill>
              </a:rPr>
              <a:t>Student owns the business assets and keeps financial records </a:t>
            </a:r>
            <a:endParaRPr b="0" sz="1500">
              <a:solidFill>
                <a:schemeClr val="dk1"/>
              </a:solidFill>
            </a:endParaRPr>
          </a:p>
          <a:p>
            <a:pPr indent="-323850" lvl="0" marL="457200" rtl="0" algn="l">
              <a:spcBef>
                <a:spcPts val="0"/>
              </a:spcBef>
              <a:spcAft>
                <a:spcPts val="0"/>
              </a:spcAft>
              <a:buClr>
                <a:schemeClr val="dk1"/>
              </a:buClr>
              <a:buSzPts val="1500"/>
              <a:buChar char="●"/>
            </a:pPr>
            <a:r>
              <a:rPr b="0" lang="en" sz="1500"/>
              <a:t>Business must comply with all the local, state, and federal regulations including </a:t>
            </a:r>
            <a:r>
              <a:rPr b="0" lang="en" sz="1500"/>
              <a:t>acquiring</a:t>
            </a:r>
            <a:r>
              <a:rPr b="0" lang="en" sz="1500"/>
              <a:t> all necessary licenses and permits</a:t>
            </a:r>
            <a:endParaRPr b="0" sz="1500">
              <a:solidFill>
                <a:schemeClr val="dk1"/>
              </a:solidFill>
            </a:endParaRPr>
          </a:p>
          <a:p>
            <a:pPr indent="0" lvl="0" marL="0" rtl="0" algn="l">
              <a:spcBef>
                <a:spcPts val="0"/>
              </a:spcBef>
              <a:spcAft>
                <a:spcPts val="1600"/>
              </a:spcAft>
              <a:buNone/>
            </a:pPr>
            <a:r>
              <a:t/>
            </a:r>
            <a:endParaRPr/>
          </a:p>
        </p:txBody>
      </p:sp>
      <p:sp>
        <p:nvSpPr>
          <p:cNvPr id="330" name="Google Shape;330;p43"/>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31" name="Google Shape;331;p43"/>
          <p:cNvGraphicFramePr/>
          <p:nvPr/>
        </p:nvGraphicFramePr>
        <p:xfrm>
          <a:off x="200025" y="3130625"/>
          <a:ext cx="3000000" cy="3000000"/>
        </p:xfrm>
        <a:graphic>
          <a:graphicData uri="http://schemas.openxmlformats.org/drawingml/2006/table">
            <a:tbl>
              <a:tblPr>
                <a:noFill/>
                <a:tableStyleId>{4780339F-CFDD-4544-8B10-8DCE2651C612}</a:tableStyleId>
              </a:tblPr>
              <a:tblGrid>
                <a:gridCol w="1408775"/>
                <a:gridCol w="952400"/>
                <a:gridCol w="812225"/>
                <a:gridCol w="934425"/>
                <a:gridCol w="1015900"/>
                <a:gridCol w="1260700"/>
                <a:gridCol w="692925"/>
                <a:gridCol w="1045625"/>
                <a:gridCol w="724750"/>
              </a:tblGrid>
              <a:tr h="68340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295275">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Entrepreneurship</a:t>
                      </a:r>
                      <a:endParaRPr b="1"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9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11</a:t>
                      </a:r>
                      <a:r>
                        <a:rPr lang="en" sz="1200">
                          <a:latin typeface="Josefin Sans"/>
                          <a:ea typeface="Josefin Sans"/>
                          <a:cs typeface="Josefin Sans"/>
                          <a:sym typeface="Josefin Sans"/>
                        </a:rPr>
                        <a:t>-12</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1200">
                          <a:solidFill>
                            <a:schemeClr val="dk1"/>
                          </a:solidFill>
                          <a:latin typeface="Josefin Sans"/>
                          <a:ea typeface="Josefin Sans"/>
                          <a:cs typeface="Josefin Sans"/>
                          <a:sym typeface="Josefin Sans"/>
                        </a:rPr>
                        <a:t>Course duration or 280 hours for 1 credit option*</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solidFill>
                          <a:schemeClr val="dk1"/>
                        </a:solidFill>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2" name="Google Shape;332;p43"/>
          <p:cNvSpPr txBox="1"/>
          <p:nvPr/>
        </p:nvSpPr>
        <p:spPr>
          <a:xfrm>
            <a:off x="3993650" y="4508550"/>
            <a:ext cx="31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Josefin Sans"/>
                <a:ea typeface="Josefin Sans"/>
                <a:cs typeface="Josefin Sans"/>
                <a:sym typeface="Josefin Sans"/>
              </a:rPr>
              <a:t>*Updated July 1, 2021</a:t>
            </a:r>
            <a:endParaRPr>
              <a:latin typeface="Josefin Sans"/>
              <a:ea typeface="Josefin Sans"/>
              <a:cs typeface="Josefin Sans"/>
              <a:sym typeface="Josefin Sans"/>
            </a:endParaRPr>
          </a:p>
        </p:txBody>
      </p:sp>
      <p:sp>
        <p:nvSpPr>
          <p:cNvPr id="333" name="Google Shape;333;p43"/>
          <p:cNvSpPr txBox="1"/>
          <p:nvPr/>
        </p:nvSpPr>
        <p:spPr>
          <a:xfrm>
            <a:off x="6248550" y="1129300"/>
            <a:ext cx="2711100" cy="1831800"/>
          </a:xfrm>
          <a:prstGeom prst="rect">
            <a:avLst/>
          </a:prstGeom>
          <a:solidFill>
            <a:srgbClr val="76A5A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Josefin Sans"/>
                <a:ea typeface="Josefin Sans"/>
                <a:cs typeface="Josefin Sans"/>
                <a:sym typeface="Josefin Sans"/>
              </a:rPr>
              <a:t>Example: </a:t>
            </a:r>
            <a:r>
              <a:rPr lang="en" sz="1500">
                <a:solidFill>
                  <a:schemeClr val="dk1"/>
                </a:solidFill>
                <a:latin typeface="Josefin Sans"/>
                <a:ea typeface="Josefin Sans"/>
                <a:cs typeface="Josefin Sans"/>
                <a:sym typeface="Josefin Sans"/>
              </a:rPr>
              <a:t>A Design Multimedia student creates logos and designs websites for vendors in the community, charging fees and managing all aspects of the business.</a:t>
            </a:r>
            <a:r>
              <a:rPr lang="en" sz="1700">
                <a:solidFill>
                  <a:schemeClr val="dk1"/>
                </a:solidFill>
                <a:latin typeface="Josefin Sans"/>
                <a:ea typeface="Josefin Sans"/>
                <a:cs typeface="Josefin Sans"/>
                <a:sym typeface="Josefin Sans"/>
              </a:rPr>
              <a:t> </a:t>
            </a:r>
            <a:endParaRPr sz="1700">
              <a:latin typeface="Josefin Sans"/>
              <a:ea typeface="Josefin Sans"/>
              <a:cs typeface="Josefin Sans"/>
              <a:sym typeface="Josefi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Internship</a:t>
            </a:r>
            <a:endParaRPr/>
          </a:p>
        </p:txBody>
      </p:sp>
      <p:sp>
        <p:nvSpPr>
          <p:cNvPr id="339" name="Google Shape;339;p44"/>
          <p:cNvSpPr txBox="1"/>
          <p:nvPr>
            <p:ph idx="1" type="body"/>
          </p:nvPr>
        </p:nvSpPr>
        <p:spPr>
          <a:xfrm>
            <a:off x="372425" y="1341975"/>
            <a:ext cx="5242500" cy="1556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b="0" lang="en" sz="1400">
                <a:solidFill>
                  <a:schemeClr val="dk1"/>
                </a:solidFill>
              </a:rPr>
              <a:t>The student is placed in a real workplace </a:t>
            </a:r>
            <a:r>
              <a:rPr b="0" lang="en" sz="1400">
                <a:solidFill>
                  <a:schemeClr val="dk1"/>
                </a:solidFill>
              </a:rPr>
              <a:t>environment</a:t>
            </a:r>
            <a:r>
              <a:rPr b="0" lang="en" sz="1400">
                <a:solidFill>
                  <a:schemeClr val="dk1"/>
                </a:solidFill>
              </a:rPr>
              <a:t> to develop and practice career-related knowledge and skills</a:t>
            </a:r>
            <a:endParaRPr b="0" sz="1400">
              <a:solidFill>
                <a:schemeClr val="dk1"/>
              </a:solidFill>
            </a:endParaRPr>
          </a:p>
          <a:p>
            <a:pPr indent="-317500" lvl="0" marL="457200" rtl="0" algn="l">
              <a:lnSpc>
                <a:spcPct val="115000"/>
              </a:lnSpc>
              <a:spcBef>
                <a:spcPts val="0"/>
              </a:spcBef>
              <a:spcAft>
                <a:spcPts val="0"/>
              </a:spcAft>
              <a:buClr>
                <a:schemeClr val="dk1"/>
              </a:buClr>
              <a:buSzPts val="1400"/>
              <a:buChar char="●"/>
            </a:pPr>
            <a:r>
              <a:rPr b="0" lang="en" sz="1400">
                <a:solidFill>
                  <a:schemeClr val="dk1"/>
                </a:solidFill>
              </a:rPr>
              <a:t>Student actively completes tasks and job duties related to the workplace following a training plan developed jointly by the student, WBL instructor and employer </a:t>
            </a:r>
            <a:endParaRPr b="0" sz="1400"/>
          </a:p>
        </p:txBody>
      </p:sp>
      <p:sp>
        <p:nvSpPr>
          <p:cNvPr id="340" name="Google Shape;340;p44"/>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41" name="Google Shape;341;p44"/>
          <p:cNvGraphicFramePr/>
          <p:nvPr/>
        </p:nvGraphicFramePr>
        <p:xfrm>
          <a:off x="142550" y="2884238"/>
          <a:ext cx="3000000" cy="3000000"/>
        </p:xfrm>
        <a:graphic>
          <a:graphicData uri="http://schemas.openxmlformats.org/drawingml/2006/table">
            <a:tbl>
              <a:tblPr>
                <a:noFill/>
                <a:tableStyleId>{4780339F-CFDD-4544-8B10-8DCE2651C612}</a:tableStyleId>
              </a:tblPr>
              <a:tblGrid>
                <a:gridCol w="1290300"/>
                <a:gridCol w="1018275"/>
                <a:gridCol w="897000"/>
                <a:gridCol w="1006100"/>
                <a:gridCol w="1045025"/>
                <a:gridCol w="1051575"/>
                <a:gridCol w="870750"/>
                <a:gridCol w="1030525"/>
                <a:gridCol w="685275"/>
              </a:tblGrid>
              <a:tr h="65145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944050">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Internship</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9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11</a:t>
                      </a:r>
                      <a:r>
                        <a:rPr lang="en" sz="1200">
                          <a:latin typeface="Josefin Sans"/>
                          <a:ea typeface="Josefin Sans"/>
                          <a:cs typeface="Josefin Sans"/>
                          <a:sym typeface="Josefin Sans"/>
                        </a:rPr>
                        <a:t>-12</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Course duration or 280 hours for 1 credit option</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42" name="Google Shape;342;p44"/>
          <p:cNvSpPr txBox="1"/>
          <p:nvPr/>
        </p:nvSpPr>
        <p:spPr>
          <a:xfrm>
            <a:off x="5933400" y="1459875"/>
            <a:ext cx="2975100" cy="1231500"/>
          </a:xfrm>
          <a:prstGeom prst="rect">
            <a:avLst/>
          </a:prstGeom>
          <a:solidFill>
            <a:srgbClr val="31CCE6"/>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Josefin Sans"/>
                <a:ea typeface="Josefin Sans"/>
                <a:cs typeface="Josefin Sans"/>
                <a:sym typeface="Josefin Sans"/>
              </a:rPr>
              <a:t>Example: </a:t>
            </a:r>
            <a:r>
              <a:rPr lang="en" sz="1700">
                <a:latin typeface="Josefin Sans"/>
                <a:ea typeface="Josefin Sans"/>
                <a:cs typeface="Josefin Sans"/>
                <a:sym typeface="Josefin Sans"/>
              </a:rPr>
              <a:t>A</a:t>
            </a:r>
            <a:r>
              <a:rPr b="1" lang="en" sz="1700">
                <a:latin typeface="Josefin Sans"/>
                <a:ea typeface="Josefin Sans"/>
                <a:cs typeface="Josefin Sans"/>
                <a:sym typeface="Josefin Sans"/>
              </a:rPr>
              <a:t> </a:t>
            </a:r>
            <a:r>
              <a:rPr lang="en" sz="1700">
                <a:latin typeface="Josefin Sans"/>
                <a:ea typeface="Josefin Sans"/>
                <a:cs typeface="Josefin Sans"/>
                <a:sym typeface="Josefin Sans"/>
              </a:rPr>
              <a:t>Pharmacy Technician II student participates in an internship at a local pharmacy. </a:t>
            </a:r>
            <a:endParaRPr sz="1700">
              <a:latin typeface="Josefin Sans"/>
              <a:ea typeface="Josefin Sans"/>
              <a:cs typeface="Josefin Sans"/>
              <a:sym typeface="Josefi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Cooperative Education</a:t>
            </a:r>
            <a:endParaRPr/>
          </a:p>
        </p:txBody>
      </p:sp>
      <p:sp>
        <p:nvSpPr>
          <p:cNvPr id="348" name="Google Shape;348;p45"/>
          <p:cNvSpPr txBox="1"/>
          <p:nvPr>
            <p:ph idx="1" type="body"/>
          </p:nvPr>
        </p:nvSpPr>
        <p:spPr>
          <a:xfrm>
            <a:off x="448625" y="1234025"/>
            <a:ext cx="5241600" cy="1351200"/>
          </a:xfrm>
          <a:prstGeom prst="rect">
            <a:avLst/>
          </a:prstGeom>
        </p:spPr>
        <p:txBody>
          <a:bodyPr anchorCtr="0" anchor="t" bIns="91425" lIns="91425" spcFirstLastPara="1" rIns="91425" wrap="square" tIns="91425">
            <a:noAutofit/>
          </a:bodyPr>
          <a:lstStyle/>
          <a:p>
            <a:pPr indent="-317500" lvl="0" marL="457200" rtl="0" algn="l">
              <a:spcBef>
                <a:spcPts val="400"/>
              </a:spcBef>
              <a:spcAft>
                <a:spcPts val="0"/>
              </a:spcAft>
              <a:buClr>
                <a:schemeClr val="dk1"/>
              </a:buClr>
              <a:buSzPts val="1400"/>
              <a:buChar char="●"/>
            </a:pPr>
            <a:r>
              <a:rPr b="0" lang="en" sz="1400">
                <a:solidFill>
                  <a:schemeClr val="dk1"/>
                </a:solidFill>
              </a:rPr>
              <a:t>Connects classroom instruction with paid employment</a:t>
            </a:r>
            <a:endParaRPr b="0" sz="1400">
              <a:solidFill>
                <a:schemeClr val="dk1"/>
              </a:solidFill>
            </a:endParaRPr>
          </a:p>
          <a:p>
            <a:pPr indent="-317500" lvl="0" marL="457200" rtl="0" algn="l">
              <a:spcBef>
                <a:spcPts val="0"/>
              </a:spcBef>
              <a:spcAft>
                <a:spcPts val="0"/>
              </a:spcAft>
              <a:buClr>
                <a:schemeClr val="dk1"/>
              </a:buClr>
              <a:buSzPts val="1400"/>
              <a:buChar char="●"/>
            </a:pPr>
            <a:r>
              <a:rPr b="0" lang="en" sz="1400">
                <a:solidFill>
                  <a:schemeClr val="dk1"/>
                </a:solidFill>
              </a:rPr>
              <a:t>Combines a rigorous and relevant curriculum with an occupational specialty</a:t>
            </a:r>
            <a:endParaRPr b="0" sz="1400">
              <a:solidFill>
                <a:schemeClr val="dk1"/>
              </a:solidFill>
            </a:endParaRPr>
          </a:p>
          <a:p>
            <a:pPr indent="-317500" lvl="0" marL="457200" rtl="0" algn="l">
              <a:spcBef>
                <a:spcPts val="0"/>
              </a:spcBef>
              <a:spcAft>
                <a:spcPts val="0"/>
              </a:spcAft>
              <a:buClr>
                <a:schemeClr val="dk1"/>
              </a:buClr>
              <a:buSzPts val="1400"/>
              <a:buChar char="●"/>
            </a:pPr>
            <a:r>
              <a:rPr b="0" lang="en" sz="1400">
                <a:solidFill>
                  <a:schemeClr val="dk1"/>
                </a:solidFill>
              </a:rPr>
              <a:t>Requires a collegiate professional or technical/professional license for supervision of students</a:t>
            </a:r>
            <a:endParaRPr b="0" sz="1400">
              <a:solidFill>
                <a:schemeClr val="dk1"/>
              </a:solidFill>
            </a:endParaRPr>
          </a:p>
          <a:p>
            <a:pPr indent="0" lvl="0" marL="0" rtl="0" algn="l">
              <a:spcBef>
                <a:spcPts val="0"/>
              </a:spcBef>
              <a:spcAft>
                <a:spcPts val="1600"/>
              </a:spcAft>
              <a:buNone/>
            </a:pPr>
            <a:r>
              <a:t/>
            </a:r>
            <a:endParaRPr sz="1300"/>
          </a:p>
        </p:txBody>
      </p:sp>
      <p:sp>
        <p:nvSpPr>
          <p:cNvPr id="349" name="Google Shape;349;p45"/>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50" name="Google Shape;350;p45"/>
          <p:cNvGraphicFramePr/>
          <p:nvPr/>
        </p:nvGraphicFramePr>
        <p:xfrm>
          <a:off x="200025" y="2754388"/>
          <a:ext cx="3000000" cy="3000000"/>
        </p:xfrm>
        <a:graphic>
          <a:graphicData uri="http://schemas.openxmlformats.org/drawingml/2006/table">
            <a:tbl>
              <a:tblPr>
                <a:noFill/>
                <a:tableStyleId>{4780339F-CFDD-4544-8B10-8DCE2651C612}</a:tableStyleId>
              </a:tblPr>
              <a:tblGrid>
                <a:gridCol w="1486725"/>
                <a:gridCol w="947200"/>
                <a:gridCol w="827775"/>
                <a:gridCol w="956125"/>
                <a:gridCol w="935925"/>
                <a:gridCol w="1185375"/>
                <a:gridCol w="701150"/>
                <a:gridCol w="1013050"/>
                <a:gridCol w="690675"/>
              </a:tblGrid>
              <a:tr h="62440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1238575">
                <a:tc>
                  <a:txBody>
                    <a:bodyPr/>
                    <a:lstStyle/>
                    <a:p>
                      <a:pPr indent="0" lvl="0" marL="0" rtl="0" algn="l">
                        <a:lnSpc>
                          <a:spcPct val="115000"/>
                        </a:lnSpc>
                        <a:spcBef>
                          <a:spcPts val="1200"/>
                        </a:spcBef>
                        <a:spcAft>
                          <a:spcPts val="0"/>
                        </a:spcAft>
                        <a:buNone/>
                      </a:pPr>
                      <a:r>
                        <a:rPr b="1" lang="en" sz="1200">
                          <a:latin typeface="Josefin Sans"/>
                          <a:ea typeface="Josefin Sans"/>
                          <a:cs typeface="Josefin Sans"/>
                          <a:sym typeface="Josefin Sans"/>
                        </a:rPr>
                        <a:t>Cooperative Education </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11-12</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chemeClr val="dk1"/>
                          </a:solidFill>
                          <a:latin typeface="Josefin Sans"/>
                          <a:ea typeface="Josefin Sans"/>
                          <a:cs typeface="Josefin Sans"/>
                          <a:sym typeface="Josefin Sans"/>
                        </a:rPr>
                        <a:t>Course duration or 280 hours for 1 credit option</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Clr>
                          <a:schemeClr val="dk1"/>
                        </a:buClr>
                        <a:buSzPts val="1100"/>
                        <a:buFont typeface="Arial"/>
                        <a:buNone/>
                      </a:pPr>
                      <a:r>
                        <a:rPr lang="en" sz="1200">
                          <a:solidFill>
                            <a:schemeClr val="dk1"/>
                          </a:solidFill>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solidFill>
                            <a:schemeClr val="dk1"/>
                          </a:solidFill>
                          <a:latin typeface="Josefin Sans"/>
                          <a:ea typeface="Josefin Sans"/>
                          <a:cs typeface="Josefin Sans"/>
                          <a:sym typeface="Josefin Sans"/>
                        </a:rPr>
                        <a: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51" name="Google Shape;351;p45"/>
          <p:cNvSpPr txBox="1"/>
          <p:nvPr/>
        </p:nvSpPr>
        <p:spPr>
          <a:xfrm>
            <a:off x="5740025" y="1348225"/>
            <a:ext cx="3127800" cy="1231500"/>
          </a:xfrm>
          <a:prstGeom prst="rect">
            <a:avLst/>
          </a:prstGeom>
          <a:solidFill>
            <a:srgbClr val="B4A7D6"/>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latin typeface="Josefin Sans"/>
                <a:ea typeface="Josefin Sans"/>
                <a:cs typeface="Josefin Sans"/>
                <a:sym typeface="Josefin Sans"/>
              </a:rPr>
              <a:t>Example</a:t>
            </a:r>
            <a:r>
              <a:rPr lang="en" sz="1700">
                <a:solidFill>
                  <a:schemeClr val="dk1"/>
                </a:solidFill>
                <a:latin typeface="Josefin Sans"/>
                <a:ea typeface="Josefin Sans"/>
                <a:cs typeface="Josefin Sans"/>
                <a:sym typeface="Josefin Sans"/>
              </a:rPr>
              <a:t>: A Marketing student works as an assistant to a media planner in a local public relations firm.</a:t>
            </a:r>
            <a:endParaRPr sz="1700">
              <a:latin typeface="Josefin Sans"/>
              <a:ea typeface="Josefin Sans"/>
              <a:cs typeface="Josefin Sans"/>
              <a:sym typeface="Josefi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Youth Registered Apprenticeship (YRA)</a:t>
            </a:r>
            <a:endParaRPr/>
          </a:p>
        </p:txBody>
      </p:sp>
      <p:sp>
        <p:nvSpPr>
          <p:cNvPr id="357" name="Google Shape;357;p46"/>
          <p:cNvSpPr txBox="1"/>
          <p:nvPr>
            <p:ph idx="1" type="body"/>
          </p:nvPr>
        </p:nvSpPr>
        <p:spPr>
          <a:xfrm>
            <a:off x="439150" y="1310650"/>
            <a:ext cx="8520600" cy="1792800"/>
          </a:xfrm>
          <a:prstGeom prst="rect">
            <a:avLst/>
          </a:prstGeom>
        </p:spPr>
        <p:txBody>
          <a:bodyPr anchorCtr="0" anchor="t" bIns="91425" lIns="91425" spcFirstLastPara="1" rIns="91425" wrap="square" tIns="91425">
            <a:noAutofit/>
          </a:bodyPr>
          <a:lstStyle/>
          <a:p>
            <a:pPr indent="-323850" lvl="0" marL="457200" rtl="0" algn="l">
              <a:spcBef>
                <a:spcPts val="400"/>
              </a:spcBef>
              <a:spcAft>
                <a:spcPts val="0"/>
              </a:spcAft>
              <a:buClr>
                <a:schemeClr val="dk1"/>
              </a:buClr>
              <a:buSzPts val="1500"/>
              <a:buChar char="●"/>
            </a:pPr>
            <a:r>
              <a:rPr b="0" lang="en" sz="1500">
                <a:solidFill>
                  <a:schemeClr val="dk1"/>
                </a:solidFill>
              </a:rPr>
              <a:t>All apprentices are registered through the Department of Labor and Industry</a:t>
            </a:r>
            <a:endParaRPr b="0" sz="1500">
              <a:solidFill>
                <a:schemeClr val="dk1"/>
              </a:solidFill>
            </a:endParaRPr>
          </a:p>
          <a:p>
            <a:pPr indent="-323850" lvl="0" marL="457200" rtl="0" algn="l">
              <a:spcBef>
                <a:spcPts val="0"/>
              </a:spcBef>
              <a:spcAft>
                <a:spcPts val="0"/>
              </a:spcAft>
              <a:buClr>
                <a:schemeClr val="dk1"/>
              </a:buClr>
              <a:buSzPts val="1500"/>
              <a:buChar char="●"/>
            </a:pPr>
            <a:r>
              <a:rPr b="0" lang="en" sz="1500">
                <a:solidFill>
                  <a:schemeClr val="dk1"/>
                </a:solidFill>
              </a:rPr>
              <a:t>Participating employment sponsor provides the worksite supervision of a skilled mentor to meet On-the-Job Training (OJT) requirements</a:t>
            </a:r>
            <a:endParaRPr b="0" sz="1500">
              <a:solidFill>
                <a:schemeClr val="dk1"/>
              </a:solidFill>
            </a:endParaRPr>
          </a:p>
          <a:p>
            <a:pPr indent="-323850" lvl="0" marL="457200" rtl="0" algn="l">
              <a:spcBef>
                <a:spcPts val="0"/>
              </a:spcBef>
              <a:spcAft>
                <a:spcPts val="0"/>
              </a:spcAft>
              <a:buClr>
                <a:schemeClr val="dk1"/>
              </a:buClr>
              <a:buSzPts val="1500"/>
              <a:buChar char="●"/>
            </a:pPr>
            <a:r>
              <a:rPr b="0" lang="en" sz="1500">
                <a:solidFill>
                  <a:schemeClr val="dk1"/>
                </a:solidFill>
              </a:rPr>
              <a:t>High school CTE programs provide occupation-specific Related Technical Instruction (RTI)</a:t>
            </a:r>
            <a:endParaRPr b="0" sz="1500">
              <a:solidFill>
                <a:schemeClr val="dk1"/>
              </a:solidFill>
            </a:endParaRPr>
          </a:p>
          <a:p>
            <a:pPr indent="-323850" lvl="0" marL="457200" rtl="0" algn="l">
              <a:spcBef>
                <a:spcPts val="0"/>
              </a:spcBef>
              <a:spcAft>
                <a:spcPts val="0"/>
              </a:spcAft>
              <a:buClr>
                <a:schemeClr val="dk1"/>
              </a:buClr>
              <a:buSzPts val="1500"/>
              <a:buChar char="●"/>
            </a:pPr>
            <a:r>
              <a:rPr b="0" lang="en" sz="1500">
                <a:solidFill>
                  <a:schemeClr val="dk1"/>
                </a:solidFill>
              </a:rPr>
              <a:t>All work hours and RTI credits toward completion of a Registered Apprenticeship</a:t>
            </a:r>
            <a:endParaRPr sz="1500">
              <a:solidFill>
                <a:schemeClr val="dk1"/>
              </a:solidFill>
            </a:endParaRPr>
          </a:p>
        </p:txBody>
      </p:sp>
      <p:sp>
        <p:nvSpPr>
          <p:cNvPr id="358" name="Google Shape;358;p46"/>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59" name="Google Shape;359;p46"/>
          <p:cNvGraphicFramePr/>
          <p:nvPr/>
        </p:nvGraphicFramePr>
        <p:xfrm>
          <a:off x="175838" y="2951038"/>
          <a:ext cx="3000000" cy="3000000"/>
        </p:xfrm>
        <a:graphic>
          <a:graphicData uri="http://schemas.openxmlformats.org/drawingml/2006/table">
            <a:tbl>
              <a:tblPr>
                <a:noFill/>
                <a:tableStyleId>{4780339F-CFDD-4544-8B10-8DCE2651C612}</a:tableStyleId>
              </a:tblPr>
              <a:tblGrid>
                <a:gridCol w="1290300"/>
                <a:gridCol w="1018275"/>
                <a:gridCol w="897000"/>
                <a:gridCol w="1006100"/>
                <a:gridCol w="1045025"/>
                <a:gridCol w="1051575"/>
                <a:gridCol w="870750"/>
                <a:gridCol w="1030525"/>
                <a:gridCol w="685275"/>
              </a:tblGrid>
              <a:tr h="65145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944050">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Youth Registered Apprenticeship (YRA)</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a:t>
                      </a:r>
                      <a:endParaRPr sz="19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11-12</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280 hours for 1 credit option</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7"/>
          <p:cNvSpPr txBox="1"/>
          <p:nvPr>
            <p:ph type="title"/>
          </p:nvPr>
        </p:nvSpPr>
        <p:spPr>
          <a:xfrm>
            <a:off x="311700" y="889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Registered Apprenticeship (RA)</a:t>
            </a:r>
            <a:endParaRPr/>
          </a:p>
        </p:txBody>
      </p:sp>
      <p:sp>
        <p:nvSpPr>
          <p:cNvPr id="365" name="Google Shape;365;p47"/>
          <p:cNvSpPr txBox="1"/>
          <p:nvPr>
            <p:ph idx="1" type="body"/>
          </p:nvPr>
        </p:nvSpPr>
        <p:spPr>
          <a:xfrm>
            <a:off x="448625" y="1386425"/>
            <a:ext cx="8520600" cy="1865100"/>
          </a:xfrm>
          <a:prstGeom prst="rect">
            <a:avLst/>
          </a:prstGeom>
        </p:spPr>
        <p:txBody>
          <a:bodyPr anchorCtr="0" anchor="t" bIns="91425" lIns="91425" spcFirstLastPara="1" rIns="91425" wrap="square" tIns="91425">
            <a:noAutofit/>
          </a:bodyPr>
          <a:lstStyle/>
          <a:p>
            <a:pPr indent="-323850" lvl="0" marL="457200" rtl="0" algn="l">
              <a:spcBef>
                <a:spcPts val="400"/>
              </a:spcBef>
              <a:spcAft>
                <a:spcPts val="0"/>
              </a:spcAft>
              <a:buClr>
                <a:schemeClr val="dk1"/>
              </a:buClr>
              <a:buSzPts val="1500"/>
              <a:buChar char="●"/>
            </a:pPr>
            <a:r>
              <a:rPr b="0" lang="en" sz="1500">
                <a:solidFill>
                  <a:schemeClr val="dk1"/>
                </a:solidFill>
              </a:rPr>
              <a:t>Students are full-fledged employees of the sponsoring company</a:t>
            </a:r>
            <a:endParaRPr b="0" sz="1500">
              <a:solidFill>
                <a:schemeClr val="dk1"/>
              </a:solidFill>
            </a:endParaRPr>
          </a:p>
          <a:p>
            <a:pPr indent="-323850" lvl="0" marL="457200" rtl="0" algn="l">
              <a:spcBef>
                <a:spcPts val="0"/>
              </a:spcBef>
              <a:spcAft>
                <a:spcPts val="0"/>
              </a:spcAft>
              <a:buClr>
                <a:schemeClr val="dk1"/>
              </a:buClr>
              <a:buSzPts val="1500"/>
              <a:buChar char="●"/>
            </a:pPr>
            <a:r>
              <a:rPr b="0" lang="en" sz="1500">
                <a:solidFill>
                  <a:schemeClr val="dk1"/>
                </a:solidFill>
              </a:rPr>
              <a:t>Related Technical Instruction (RTI) may be provided through the local community college, a vocational and technical center, electronically or, in some instances, places of employment</a:t>
            </a:r>
            <a:endParaRPr b="0" sz="1500">
              <a:solidFill>
                <a:schemeClr val="dk1"/>
              </a:solidFill>
            </a:endParaRPr>
          </a:p>
          <a:p>
            <a:pPr indent="-323850" lvl="0" marL="457200" rtl="0" algn="l">
              <a:spcBef>
                <a:spcPts val="0"/>
              </a:spcBef>
              <a:spcAft>
                <a:spcPts val="0"/>
              </a:spcAft>
              <a:buClr>
                <a:schemeClr val="dk1"/>
              </a:buClr>
              <a:buSzPts val="1500"/>
              <a:buChar char="●"/>
            </a:pPr>
            <a:r>
              <a:rPr b="0" lang="en" sz="1500">
                <a:solidFill>
                  <a:schemeClr val="dk1"/>
                </a:solidFill>
              </a:rPr>
              <a:t>Documentation is maintained exclusively by employers/sponsors and apprentices</a:t>
            </a:r>
            <a:endParaRPr b="0" sz="1500">
              <a:solidFill>
                <a:schemeClr val="dk1"/>
              </a:solidFill>
            </a:endParaRPr>
          </a:p>
          <a:p>
            <a:pPr indent="0" lvl="0" marL="0" rtl="0" algn="l">
              <a:spcBef>
                <a:spcPts val="2200"/>
              </a:spcBef>
              <a:spcAft>
                <a:spcPts val="0"/>
              </a:spcAft>
              <a:buNone/>
            </a:pPr>
            <a:r>
              <a:t/>
            </a:r>
            <a:endParaRPr sz="1500">
              <a:solidFill>
                <a:schemeClr val="dk1"/>
              </a:solidFill>
            </a:endParaRPr>
          </a:p>
          <a:p>
            <a:pPr indent="0" lvl="0" marL="457200" rtl="0" algn="l">
              <a:spcBef>
                <a:spcPts val="2200"/>
              </a:spcBef>
              <a:spcAft>
                <a:spcPts val="0"/>
              </a:spcAft>
              <a:buNone/>
            </a:pPr>
            <a:r>
              <a:t/>
            </a:r>
            <a:endParaRPr sz="1500">
              <a:solidFill>
                <a:schemeClr val="dk1"/>
              </a:solidFill>
            </a:endParaRPr>
          </a:p>
          <a:p>
            <a:pPr indent="0" lvl="0" marL="0" rtl="0" algn="l">
              <a:spcBef>
                <a:spcPts val="0"/>
              </a:spcBef>
              <a:spcAft>
                <a:spcPts val="1600"/>
              </a:spcAft>
              <a:buNone/>
            </a:pPr>
            <a:r>
              <a:t/>
            </a:r>
            <a:endParaRPr/>
          </a:p>
        </p:txBody>
      </p:sp>
      <p:sp>
        <p:nvSpPr>
          <p:cNvPr id="366" name="Google Shape;366;p47"/>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67" name="Google Shape;367;p47"/>
          <p:cNvGraphicFramePr/>
          <p:nvPr/>
        </p:nvGraphicFramePr>
        <p:xfrm>
          <a:off x="109100" y="2833588"/>
          <a:ext cx="3000000" cy="3000000"/>
        </p:xfrm>
        <a:graphic>
          <a:graphicData uri="http://schemas.openxmlformats.org/drawingml/2006/table">
            <a:tbl>
              <a:tblPr>
                <a:noFill/>
                <a:tableStyleId>{4780339F-CFDD-4544-8B10-8DCE2651C612}</a:tableStyleId>
              </a:tblPr>
              <a:tblGrid>
                <a:gridCol w="1290300"/>
                <a:gridCol w="1018275"/>
                <a:gridCol w="897000"/>
                <a:gridCol w="1006100"/>
                <a:gridCol w="1045025"/>
                <a:gridCol w="1051575"/>
                <a:gridCol w="870750"/>
                <a:gridCol w="1030525"/>
                <a:gridCol w="685275"/>
              </a:tblGrid>
              <a:tr h="65145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944050">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Registered Apprenticeship (RA)</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900">
                          <a:solidFill>
                            <a:schemeClr val="dk1"/>
                          </a:solidFill>
                          <a:latin typeface="Josefin Sans"/>
                          <a:ea typeface="Josefin Sans"/>
                          <a:cs typeface="Josefin Sans"/>
                          <a:sym typeface="Josefin Sans"/>
                        </a:rPr>
                        <a:t>⛔</a:t>
                      </a:r>
                      <a:endParaRPr sz="19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11-12</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Clr>
                          <a:schemeClr val="dk1"/>
                        </a:buClr>
                        <a:buSzPts val="1100"/>
                        <a:buFont typeface="Arial"/>
                        <a:buNone/>
                      </a:pPr>
                      <a:r>
                        <a:rPr lang="en" sz="1200">
                          <a:solidFill>
                            <a:schemeClr val="dk1"/>
                          </a:solidFill>
                          <a:latin typeface="Josefin Sans"/>
                          <a:ea typeface="Josefin Sans"/>
                          <a:cs typeface="Josefin Sans"/>
                          <a:sym typeface="Josefin Sans"/>
                        </a:rPr>
                        <a:t>144 hrs. RTI per 2,000 hrs. OJT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9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Clinical </a:t>
            </a:r>
            <a:r>
              <a:rPr lang="en"/>
              <a:t>Experience</a:t>
            </a:r>
            <a:endParaRPr/>
          </a:p>
        </p:txBody>
      </p:sp>
      <p:sp>
        <p:nvSpPr>
          <p:cNvPr id="373" name="Google Shape;373;p48"/>
          <p:cNvSpPr txBox="1"/>
          <p:nvPr>
            <p:ph idx="1" type="body"/>
          </p:nvPr>
        </p:nvSpPr>
        <p:spPr>
          <a:xfrm>
            <a:off x="423375" y="1310225"/>
            <a:ext cx="5505000" cy="1515600"/>
          </a:xfrm>
          <a:prstGeom prst="rect">
            <a:avLst/>
          </a:prstGeom>
          <a:ln>
            <a:noFill/>
          </a:ln>
        </p:spPr>
        <p:txBody>
          <a:bodyPr anchorCtr="0" anchor="t" bIns="91425" lIns="91425" spcFirstLastPara="1" rIns="91425" wrap="square" tIns="91425">
            <a:noAutofit/>
          </a:bodyPr>
          <a:lstStyle/>
          <a:p>
            <a:pPr indent="-317500" lvl="0" marL="457200" rtl="0" algn="l">
              <a:spcBef>
                <a:spcPts val="400"/>
              </a:spcBef>
              <a:spcAft>
                <a:spcPts val="0"/>
              </a:spcAft>
              <a:buClr>
                <a:schemeClr val="dk1"/>
              </a:buClr>
              <a:buSzPts val="1400"/>
              <a:buChar char="●"/>
            </a:pPr>
            <a:r>
              <a:rPr b="0" lang="en" sz="1400">
                <a:solidFill>
                  <a:schemeClr val="dk1"/>
                </a:solidFill>
              </a:rPr>
              <a:t>Observation and treatment of patients at different stages of medical practice</a:t>
            </a:r>
            <a:endParaRPr b="0" sz="1400">
              <a:solidFill>
                <a:schemeClr val="dk1"/>
              </a:solidFill>
            </a:endParaRPr>
          </a:p>
          <a:p>
            <a:pPr indent="-317500" lvl="0" marL="457200" rtl="0" algn="l">
              <a:spcBef>
                <a:spcPts val="0"/>
              </a:spcBef>
              <a:spcAft>
                <a:spcPts val="0"/>
              </a:spcAft>
              <a:buClr>
                <a:schemeClr val="dk1"/>
              </a:buClr>
              <a:buSzPts val="1400"/>
              <a:buChar char="●"/>
            </a:pPr>
            <a:r>
              <a:rPr b="0" lang="en" sz="1400">
                <a:solidFill>
                  <a:schemeClr val="dk1"/>
                </a:solidFill>
              </a:rPr>
              <a:t>Requires a </a:t>
            </a:r>
            <a:r>
              <a:rPr b="0" lang="en" sz="1400">
                <a:solidFill>
                  <a:schemeClr val="dk1"/>
                </a:solidFill>
                <a:highlight>
                  <a:schemeClr val="lt1"/>
                </a:highlight>
              </a:rPr>
              <a:t>Clinical Affiliation Agreement</a:t>
            </a:r>
            <a:endParaRPr b="0" sz="1400">
              <a:solidFill>
                <a:schemeClr val="dk1"/>
              </a:solidFill>
              <a:highlight>
                <a:schemeClr val="lt1"/>
              </a:highlight>
            </a:endParaRPr>
          </a:p>
          <a:p>
            <a:pPr indent="-317500" lvl="0" marL="457200" rtl="0" algn="l">
              <a:spcBef>
                <a:spcPts val="0"/>
              </a:spcBef>
              <a:spcAft>
                <a:spcPts val="0"/>
              </a:spcAft>
              <a:buClr>
                <a:schemeClr val="dk1"/>
              </a:buClr>
              <a:buSzPts val="1400"/>
              <a:buChar char="●"/>
            </a:pPr>
            <a:r>
              <a:rPr b="0" lang="en" sz="1400">
                <a:solidFill>
                  <a:schemeClr val="dk1"/>
                </a:solidFill>
              </a:rPr>
              <a:t>Rules, regulations, teacher qualification and number of student onsite hours vary depending on the board that governs each experience</a:t>
            </a:r>
            <a:endParaRPr b="0" sz="1400">
              <a:solidFill>
                <a:schemeClr val="dk1"/>
              </a:solidFill>
            </a:endParaRPr>
          </a:p>
          <a:p>
            <a:pPr indent="0" lvl="0" marL="50800" rtl="0" algn="l">
              <a:spcBef>
                <a:spcPts val="300"/>
              </a:spcBef>
              <a:spcAft>
                <a:spcPts val="0"/>
              </a:spcAft>
              <a:buNone/>
            </a:pPr>
            <a:r>
              <a:t/>
            </a:r>
            <a:endParaRPr b="0" sz="1200">
              <a:solidFill>
                <a:schemeClr val="dk1"/>
              </a:solidFill>
              <a:latin typeface="Calibri"/>
              <a:ea typeface="Calibri"/>
              <a:cs typeface="Calibri"/>
              <a:sym typeface="Calibri"/>
            </a:endParaRPr>
          </a:p>
          <a:p>
            <a:pPr indent="0" lvl="0" marL="0" rtl="0" algn="l">
              <a:spcBef>
                <a:spcPts val="400"/>
              </a:spcBef>
              <a:spcAft>
                <a:spcPts val="0"/>
              </a:spcAft>
              <a:buNone/>
            </a:pPr>
            <a:r>
              <a:t/>
            </a:r>
            <a:endParaRPr sz="1400"/>
          </a:p>
        </p:txBody>
      </p:sp>
      <p:sp>
        <p:nvSpPr>
          <p:cNvPr id="374" name="Google Shape;374;p48"/>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75" name="Google Shape;375;p48"/>
          <p:cNvGraphicFramePr/>
          <p:nvPr/>
        </p:nvGraphicFramePr>
        <p:xfrm>
          <a:off x="200025" y="3062275"/>
          <a:ext cx="3000000" cy="3000000"/>
        </p:xfrm>
        <a:graphic>
          <a:graphicData uri="http://schemas.openxmlformats.org/drawingml/2006/table">
            <a:tbl>
              <a:tblPr>
                <a:noFill/>
                <a:tableStyleId>{4780339F-CFDD-4544-8B10-8DCE2651C612}</a:tableStyleId>
              </a:tblPr>
              <a:tblGrid>
                <a:gridCol w="1654925"/>
                <a:gridCol w="1003275"/>
                <a:gridCol w="799675"/>
                <a:gridCol w="1018975"/>
                <a:gridCol w="959550"/>
                <a:gridCol w="944750"/>
                <a:gridCol w="687175"/>
                <a:gridCol w="999000"/>
                <a:gridCol w="676675"/>
              </a:tblGrid>
              <a:tr h="68340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295275">
                <a:tc>
                  <a:txBody>
                    <a:bodyPr/>
                    <a:lstStyle/>
                    <a:p>
                      <a:pPr indent="0" lvl="0" marL="0" rtl="0" algn="l">
                        <a:lnSpc>
                          <a:spcPct val="115000"/>
                        </a:lnSpc>
                        <a:spcBef>
                          <a:spcPts val="1200"/>
                        </a:spcBef>
                        <a:spcAft>
                          <a:spcPts val="0"/>
                        </a:spcAft>
                        <a:buNone/>
                      </a:pPr>
                      <a:r>
                        <a:rPr b="1" lang="en" sz="1200">
                          <a:latin typeface="Josefin Sans"/>
                          <a:ea typeface="Josefin Sans"/>
                          <a:cs typeface="Josefin Sans"/>
                          <a:sym typeface="Josefin Sans"/>
                        </a:rPr>
                        <a:t>Clinical Experience</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11-12</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chemeClr val="dk1"/>
                          </a:solidFill>
                          <a:latin typeface="Josefin Sans"/>
                          <a:ea typeface="Josefin Sans"/>
                          <a:cs typeface="Josefin Sans"/>
                          <a:sym typeface="Josefin Sans"/>
                        </a:rPr>
                        <a:t>Varies by type</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solidFill>
                          <a:schemeClr val="dk1"/>
                        </a:solidFill>
                        <a:latin typeface="Josefin Sans"/>
                        <a:ea typeface="Josefin Sans"/>
                        <a:cs typeface="Josefin Sans"/>
                        <a:sym typeface="Josefin Sans"/>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Clr>
                          <a:schemeClr val="dk1"/>
                        </a:buClr>
                        <a:buSzPts val="1100"/>
                        <a:buFont typeface="Arial"/>
                        <a:buNone/>
                      </a:pPr>
                      <a:r>
                        <a:rPr lang="en" sz="1900">
                          <a:solidFill>
                            <a:schemeClr val="dk1"/>
                          </a:solidFill>
                          <a:latin typeface="Josefin Sans"/>
                          <a:ea typeface="Josefin Sans"/>
                          <a:cs typeface="Josefin Sans"/>
                          <a:sym typeface="Josefin Sans"/>
                        </a:rPr>
                        <a: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76" name="Google Shape;376;p48"/>
          <p:cNvSpPr txBox="1"/>
          <p:nvPr/>
        </p:nvSpPr>
        <p:spPr>
          <a:xfrm>
            <a:off x="6004575" y="1431375"/>
            <a:ext cx="2904000" cy="1493100"/>
          </a:xfrm>
          <a:prstGeom prst="rect">
            <a:avLst/>
          </a:prstGeom>
          <a:solidFill>
            <a:srgbClr val="6FA8DC"/>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Josefin Sans"/>
                <a:ea typeface="Josefin Sans"/>
                <a:cs typeface="Josefin Sans"/>
                <a:sym typeface="Josefin Sans"/>
              </a:rPr>
              <a:t>Example: </a:t>
            </a:r>
            <a:r>
              <a:rPr lang="en" sz="1700">
                <a:latin typeface="Josefin Sans"/>
                <a:ea typeface="Josefin Sans"/>
                <a:cs typeface="Josefin Sans"/>
                <a:sym typeface="Josefin Sans"/>
              </a:rPr>
              <a:t>A student enrolled in the EMT program completes clinical rotation hours to earn an EMS certification.</a:t>
            </a:r>
            <a:endParaRPr sz="1700">
              <a:latin typeface="Josefin Sans"/>
              <a:ea typeface="Josefin Sans"/>
              <a:cs typeface="Josefin Sans"/>
              <a:sym typeface="Josefi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txBox="1"/>
          <p:nvPr>
            <p:ph type="title"/>
          </p:nvPr>
        </p:nvSpPr>
        <p:spPr>
          <a:xfrm>
            <a:off x="311700" y="966125"/>
            <a:ext cx="8520600" cy="9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Foundational Supervised Agricultural Experience (SAE)</a:t>
            </a:r>
            <a:endParaRPr sz="2400"/>
          </a:p>
        </p:txBody>
      </p:sp>
      <p:sp>
        <p:nvSpPr>
          <p:cNvPr id="382" name="Google Shape;382;p49"/>
          <p:cNvSpPr txBox="1"/>
          <p:nvPr>
            <p:ph idx="1" type="body"/>
          </p:nvPr>
        </p:nvSpPr>
        <p:spPr>
          <a:xfrm>
            <a:off x="410850" y="1469550"/>
            <a:ext cx="8292600" cy="25902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b="0" lang="en" sz="1500">
                <a:solidFill>
                  <a:schemeClr val="dk1"/>
                </a:solidFill>
              </a:rPr>
              <a:t>The Foundational SAE has five components and is required to be embedded into every </a:t>
            </a:r>
            <a:r>
              <a:rPr b="0" lang="en" sz="1500"/>
              <a:t>Agriculture, Food and Natural Resources (AFNR)</a:t>
            </a:r>
            <a:r>
              <a:rPr b="0" lang="en" sz="1500">
                <a:solidFill>
                  <a:schemeClr val="dk1"/>
                </a:solidFill>
              </a:rPr>
              <a:t> course. </a:t>
            </a:r>
            <a:r>
              <a:rPr b="0" lang="en" sz="1400">
                <a:solidFill>
                  <a:schemeClr val="dk1"/>
                </a:solidFill>
              </a:rPr>
              <a:t> </a:t>
            </a:r>
            <a:endParaRPr b="0" sz="1500">
              <a:solidFill>
                <a:schemeClr val="dk1"/>
              </a:solidFill>
            </a:endParaRPr>
          </a:p>
          <a:p>
            <a:pPr indent="-323850" lvl="0" marL="457200" rtl="0" algn="l">
              <a:lnSpc>
                <a:spcPct val="115000"/>
              </a:lnSpc>
              <a:spcBef>
                <a:spcPts val="0"/>
              </a:spcBef>
              <a:spcAft>
                <a:spcPts val="0"/>
              </a:spcAft>
              <a:buSzPts val="1500"/>
              <a:buChar char="●"/>
            </a:pPr>
            <a:r>
              <a:rPr b="0" lang="en" sz="1500"/>
              <a:t>The F</a:t>
            </a:r>
            <a:r>
              <a:rPr b="0" lang="en" sz="1500"/>
              <a:t>oundational SAE prepares students to select and implement one or more Immersion SAEs</a:t>
            </a:r>
            <a:endParaRPr b="0" sz="1500"/>
          </a:p>
          <a:p>
            <a:pPr indent="-323850" lvl="0" marL="457200" rtl="0" algn="l">
              <a:lnSpc>
                <a:spcPct val="115000"/>
              </a:lnSpc>
              <a:spcBef>
                <a:spcPts val="0"/>
              </a:spcBef>
              <a:spcAft>
                <a:spcPts val="0"/>
              </a:spcAft>
              <a:buSzPts val="1500"/>
              <a:buChar char="●"/>
            </a:pPr>
            <a:r>
              <a:rPr b="0" lang="en" sz="1500"/>
              <a:t>Does </a:t>
            </a:r>
            <a:r>
              <a:rPr lang="en" sz="1500"/>
              <a:t>not count</a:t>
            </a:r>
            <a:r>
              <a:rPr b="0" lang="en" sz="1500"/>
              <a:t> towards CCCRI or graduation requirements on its own </a:t>
            </a:r>
            <a:endParaRPr b="0" sz="1500"/>
          </a:p>
          <a:p>
            <a:pPr indent="0" lvl="0" marL="457200" rtl="0" algn="l">
              <a:lnSpc>
                <a:spcPct val="100000"/>
              </a:lnSpc>
              <a:spcBef>
                <a:spcPts val="1600"/>
              </a:spcBef>
              <a:spcAft>
                <a:spcPts val="0"/>
              </a:spcAft>
              <a:buNone/>
            </a:pPr>
            <a:r>
              <a:t/>
            </a:r>
            <a:endParaRPr b="0" sz="1400"/>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83" name="Google Shape;383;p49"/>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84" name="Google Shape;384;p49"/>
          <p:cNvGraphicFramePr/>
          <p:nvPr/>
        </p:nvGraphicFramePr>
        <p:xfrm>
          <a:off x="237250" y="2978425"/>
          <a:ext cx="3000000" cy="3000000"/>
        </p:xfrm>
        <a:graphic>
          <a:graphicData uri="http://schemas.openxmlformats.org/drawingml/2006/table">
            <a:tbl>
              <a:tblPr>
                <a:noFill/>
                <a:tableStyleId>{4780339F-CFDD-4544-8B10-8DCE2651C612}</a:tableStyleId>
              </a:tblPr>
              <a:tblGrid>
                <a:gridCol w="1265975"/>
                <a:gridCol w="947600"/>
                <a:gridCol w="917175"/>
                <a:gridCol w="1066550"/>
                <a:gridCol w="994525"/>
                <a:gridCol w="1083900"/>
                <a:gridCol w="768700"/>
                <a:gridCol w="1010450"/>
                <a:gridCol w="677100"/>
              </a:tblGrid>
              <a:tr h="683400">
                <a:tc>
                  <a:txBody>
                    <a:bodyPr/>
                    <a:lstStyle/>
                    <a:p>
                      <a:pPr indent="0" lvl="0" marL="0" rtl="0" algn="l">
                        <a:lnSpc>
                          <a:spcPct val="115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Suggested 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Meets</a:t>
                      </a:r>
                      <a:endParaRPr b="1" sz="1000">
                        <a:latin typeface="Josefin Sans"/>
                        <a:ea typeface="Josefin Sans"/>
                        <a:cs typeface="Josefin Sans"/>
                        <a:sym typeface="Josefin Sans"/>
                      </a:endParaRPr>
                    </a:p>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Graduation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15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295275">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Supervised Agricultural Experience (Foundational)</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latin typeface="Josefin Sans"/>
                          <a:ea typeface="Josefin Sans"/>
                          <a:cs typeface="Josefin Sans"/>
                          <a:sym typeface="Josefin Sans"/>
                        </a:rPr>
                        <a:t> ⛔</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6-12</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Varies by type</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Clr>
                          <a:schemeClr val="dk1"/>
                        </a:buClr>
                        <a:buSzPts val="1100"/>
                        <a:buFont typeface="Arial"/>
                        <a:buNone/>
                      </a:pPr>
                      <a:r>
                        <a:rPr lang="en" sz="19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900">
                          <a:solidFill>
                            <a:schemeClr val="dk1"/>
                          </a:solidFill>
                          <a:latin typeface="Josefin Sans"/>
                          <a:ea typeface="Josefin Sans"/>
                          <a:cs typeface="Josefin Sans"/>
                          <a:sym typeface="Josefin Sans"/>
                        </a:rPr>
                        <a:t> ⛔</a:t>
                      </a:r>
                      <a:r>
                        <a:rPr lang="en" sz="1200">
                          <a:latin typeface="Josefin Sans"/>
                          <a:ea typeface="Josefin Sans"/>
                          <a:cs typeface="Josefin Sans"/>
                          <a:sym typeface="Josefin Sans"/>
                        </a:rPr>
                        <a:t> </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0"/>
          <p:cNvSpPr txBox="1"/>
          <p:nvPr>
            <p:ph type="title"/>
          </p:nvPr>
        </p:nvSpPr>
        <p:spPr>
          <a:xfrm>
            <a:off x="311700" y="966125"/>
            <a:ext cx="8520600" cy="6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Immersion Supervised Agricultural Experience (SAE)</a:t>
            </a:r>
            <a:endParaRPr sz="2600"/>
          </a:p>
        </p:txBody>
      </p:sp>
      <p:sp>
        <p:nvSpPr>
          <p:cNvPr id="390" name="Google Shape;390;p50"/>
          <p:cNvSpPr txBox="1"/>
          <p:nvPr>
            <p:ph idx="1" type="body"/>
          </p:nvPr>
        </p:nvSpPr>
        <p:spPr>
          <a:xfrm>
            <a:off x="185125" y="1449425"/>
            <a:ext cx="8834100" cy="125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b="0" lang="en">
                <a:solidFill>
                  <a:schemeClr val="dk1"/>
                </a:solidFill>
              </a:rPr>
              <a:t>Option for those students enrolled in an Agriculture, Food and Natural Resources (AFNR) course and met the requirements of the Foundational SAE</a:t>
            </a:r>
            <a:endParaRPr b="0">
              <a:solidFill>
                <a:schemeClr val="dk1"/>
              </a:solidFill>
            </a:endParaRPr>
          </a:p>
          <a:p>
            <a:pPr indent="-330200" lvl="0" marL="457200" rtl="0" algn="l">
              <a:spcBef>
                <a:spcPts val="0"/>
              </a:spcBef>
              <a:spcAft>
                <a:spcPts val="0"/>
              </a:spcAft>
              <a:buClr>
                <a:schemeClr val="dk1"/>
              </a:buClr>
              <a:buSzPts val="1600"/>
              <a:buChar char="●"/>
            </a:pPr>
            <a:r>
              <a:rPr b="0" lang="en">
                <a:solidFill>
                  <a:schemeClr val="dk1"/>
                </a:solidFill>
              </a:rPr>
              <a:t>Immersion SAEs include: Ownership/Entrepreneurship, Placement/Internship, Research (Experimental, Analysis, Invention), School-Based Enterprise &amp; Service Learning</a:t>
            </a:r>
            <a:endParaRPr b="0">
              <a:solidFill>
                <a:schemeClr val="dk1"/>
              </a:solidFill>
            </a:endParaRPr>
          </a:p>
          <a:p>
            <a:pPr indent="0" lvl="0" marL="0" rtl="0" algn="l">
              <a:spcBef>
                <a:spcPts val="1600"/>
              </a:spcBef>
              <a:spcAft>
                <a:spcPts val="0"/>
              </a:spcAft>
              <a:buNone/>
            </a:pPr>
            <a:r>
              <a:t/>
            </a:r>
            <a:endParaRPr b="0" sz="1200">
              <a:solidFill>
                <a:schemeClr val="dk1"/>
              </a:solidFill>
              <a:latin typeface="Calibri"/>
              <a:ea typeface="Calibri"/>
              <a:cs typeface="Calibri"/>
              <a:sym typeface="Calibri"/>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91" name="Google Shape;391;p50"/>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92" name="Google Shape;392;p50"/>
          <p:cNvGraphicFramePr/>
          <p:nvPr/>
        </p:nvGraphicFramePr>
        <p:xfrm>
          <a:off x="132938" y="2701013"/>
          <a:ext cx="3000000" cy="3000000"/>
        </p:xfrm>
        <a:graphic>
          <a:graphicData uri="http://schemas.openxmlformats.org/drawingml/2006/table">
            <a:tbl>
              <a:tblPr>
                <a:noFill/>
                <a:tableStyleId>{4780339F-CFDD-4544-8B10-8DCE2651C612}</a:tableStyleId>
              </a:tblPr>
              <a:tblGrid>
                <a:gridCol w="1260850"/>
                <a:gridCol w="1215425"/>
                <a:gridCol w="1561700"/>
                <a:gridCol w="727600"/>
                <a:gridCol w="951100"/>
                <a:gridCol w="1105800"/>
                <a:gridCol w="711175"/>
                <a:gridCol w="702950"/>
                <a:gridCol w="701875"/>
              </a:tblGrid>
              <a:tr h="545850">
                <a:tc>
                  <a:txBody>
                    <a:bodyPr/>
                    <a:lstStyle/>
                    <a:p>
                      <a:pPr indent="0" lvl="0" marL="0" rtl="0" algn="l">
                        <a:lnSpc>
                          <a:spcPct val="100000"/>
                        </a:lnSpc>
                        <a:spcBef>
                          <a:spcPts val="0"/>
                        </a:spcBef>
                        <a:spcAft>
                          <a:spcPts val="0"/>
                        </a:spcAft>
                        <a:buNone/>
                      </a:pPr>
                      <a:r>
                        <a:rPr b="1" lang="en" sz="1000">
                          <a:latin typeface="Josefin Sans"/>
                          <a:ea typeface="Josefin Sans"/>
                          <a:cs typeface="Josefin Sans"/>
                          <a:sym typeface="Josefin Sans"/>
                        </a:rPr>
                        <a:t>WBL Experience</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SAE Agreement</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SAE/Training Plan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Grade Levels</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Related CTE Instruction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Minimum Duration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Meets Grad. Req.</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Paid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76200" marR="76200" rtl="0" algn="l">
                        <a:lnSpc>
                          <a:spcPct val="100000"/>
                        </a:lnSpc>
                        <a:spcBef>
                          <a:spcPts val="0"/>
                        </a:spcBef>
                        <a:spcAft>
                          <a:spcPts val="0"/>
                        </a:spcAft>
                        <a:buNone/>
                      </a:pPr>
                      <a:r>
                        <a:rPr b="1" lang="en" sz="1000">
                          <a:latin typeface="Josefin Sans"/>
                          <a:ea typeface="Josefin Sans"/>
                          <a:cs typeface="Josefin Sans"/>
                          <a:sym typeface="Josefin Sans"/>
                        </a:rPr>
                        <a:t>Credit option</a:t>
                      </a:r>
                      <a:endParaRPr b="1" sz="1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1185750">
                <a:tc>
                  <a:txBody>
                    <a:bodyPr/>
                    <a:lstStyle/>
                    <a:p>
                      <a:pPr indent="0" lvl="0" marL="0" rtl="0" algn="l">
                        <a:lnSpc>
                          <a:spcPct val="100000"/>
                        </a:lnSpc>
                        <a:spcBef>
                          <a:spcPts val="0"/>
                        </a:spcBef>
                        <a:spcAft>
                          <a:spcPts val="0"/>
                        </a:spcAft>
                        <a:buNone/>
                      </a:pPr>
                      <a:r>
                        <a:rPr b="1" lang="en" sz="1200">
                          <a:latin typeface="Josefin Sans"/>
                          <a:ea typeface="Josefin Sans"/>
                          <a:cs typeface="Josefin Sans"/>
                          <a:sym typeface="Josefin Sans"/>
                        </a:rPr>
                        <a:t>Supervised </a:t>
                      </a:r>
                      <a:endParaRPr b="1" sz="1200">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200">
                          <a:latin typeface="Josefin Sans"/>
                          <a:ea typeface="Josefin Sans"/>
                          <a:cs typeface="Josefin Sans"/>
                          <a:sym typeface="Josefin Sans"/>
                        </a:rPr>
                        <a:t>Agricultural </a:t>
                      </a:r>
                      <a:endParaRPr b="1" sz="1200">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200">
                          <a:latin typeface="Josefin Sans"/>
                          <a:ea typeface="Josefin Sans"/>
                          <a:cs typeface="Josefin Sans"/>
                          <a:sym typeface="Josefin Sans"/>
                        </a:rPr>
                        <a:t>Experience </a:t>
                      </a:r>
                      <a:endParaRPr b="1" sz="1200">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1200">
                          <a:latin typeface="Josefin Sans"/>
                          <a:ea typeface="Josefin Sans"/>
                          <a:cs typeface="Josefin Sans"/>
                          <a:sym typeface="Josefin Sans"/>
                        </a:rPr>
                        <a:t>(Immersion)</a:t>
                      </a:r>
                      <a:endParaRPr b="1"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Req. for </a:t>
                      </a:r>
                      <a:endParaRPr sz="1200">
                        <a:latin typeface="Josefin Sans"/>
                        <a:ea typeface="Josefin Sans"/>
                        <a:cs typeface="Josefin Sans"/>
                        <a:sym typeface="Josefin Sans"/>
                      </a:endParaRPr>
                    </a:p>
                    <a:p>
                      <a:pPr indent="0" lvl="0" marL="0" rtl="0" algn="ctr">
                        <a:lnSpc>
                          <a:spcPct val="100000"/>
                        </a:lnSpc>
                        <a:spcBef>
                          <a:spcPts val="0"/>
                        </a:spcBef>
                        <a:spcAft>
                          <a:spcPts val="0"/>
                        </a:spcAft>
                        <a:buNone/>
                      </a:pPr>
                      <a:r>
                        <a:rPr lang="en" sz="1200">
                          <a:latin typeface="Josefin Sans"/>
                          <a:ea typeface="Josefin Sans"/>
                          <a:cs typeface="Josefin Sans"/>
                          <a:sym typeface="Josefin Sans"/>
                        </a:rPr>
                        <a:t>Placement &amp; </a:t>
                      </a:r>
                      <a:r>
                        <a:rPr lang="en" sz="1200">
                          <a:latin typeface="Josefin Sans"/>
                          <a:ea typeface="Josefin Sans"/>
                          <a:cs typeface="Josefin Sans"/>
                          <a:sym typeface="Josefin Sans"/>
                        </a:rPr>
                        <a:t>Ownership</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Req. for Internship, Entrepreneurship,</a:t>
                      </a:r>
                      <a:endParaRPr sz="1200">
                        <a:latin typeface="Josefin Sans"/>
                        <a:ea typeface="Josefin Sans"/>
                        <a:cs typeface="Josefin Sans"/>
                        <a:sym typeface="Josefin Sans"/>
                      </a:endParaRPr>
                    </a:p>
                    <a:p>
                      <a:pPr indent="0" lvl="0" marL="0" rtl="0" algn="ctr">
                        <a:lnSpc>
                          <a:spcPct val="100000"/>
                        </a:lnSpc>
                        <a:spcBef>
                          <a:spcPts val="0"/>
                        </a:spcBef>
                        <a:spcAft>
                          <a:spcPts val="0"/>
                        </a:spcAft>
                        <a:buNone/>
                      </a:pPr>
                      <a:r>
                        <a:rPr lang="en" sz="1200">
                          <a:latin typeface="Josefin Sans"/>
                          <a:ea typeface="Josefin Sans"/>
                          <a:cs typeface="Josefin Sans"/>
                          <a:sym typeface="Josefin Sans"/>
                        </a:rPr>
                        <a:t>Research, School-Based Enterprise &amp; Service Learning</a:t>
                      </a:r>
                      <a:endParaRPr sz="19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Varies</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latin typeface="Josefin Sans"/>
                          <a:ea typeface="Josefin Sans"/>
                          <a:cs typeface="Josefin Sans"/>
                          <a:sym typeface="Josefin Sans"/>
                        </a:rPr>
                        <a:t>✅</a:t>
                      </a:r>
                      <a:endParaRPr sz="20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dk1"/>
                          </a:solidFill>
                          <a:latin typeface="Josefin Sans"/>
                          <a:ea typeface="Josefin Sans"/>
                          <a:cs typeface="Josefin Sans"/>
                          <a:sym typeface="Josefin Sans"/>
                        </a:rPr>
                        <a:t>280 hours for 1 credit option</a:t>
                      </a:r>
                      <a:endParaRPr sz="1200">
                        <a:solidFill>
                          <a:schemeClr val="dk1"/>
                        </a:solidFill>
                        <a:latin typeface="Josefin Sans"/>
                        <a:ea typeface="Josefin Sans"/>
                        <a:cs typeface="Josefin Sans"/>
                        <a:sym typeface="Josefin Sans"/>
                      </a:endParaRPr>
                    </a:p>
                    <a:p>
                      <a:pPr indent="0" lvl="0" marL="0" rtl="0" algn="ctr">
                        <a:lnSpc>
                          <a:spcPct val="100000"/>
                        </a:lnSpc>
                        <a:spcBef>
                          <a:spcPts val="0"/>
                        </a:spcBef>
                        <a:spcAft>
                          <a:spcPts val="0"/>
                        </a:spcAft>
                        <a:buNone/>
                      </a:pPr>
                      <a:r>
                        <a:rPr lang="en" sz="1100">
                          <a:solidFill>
                            <a:schemeClr val="dk1"/>
                          </a:solidFill>
                          <a:latin typeface="Josefin Sans"/>
                          <a:ea typeface="Josefin Sans"/>
                          <a:cs typeface="Josefin Sans"/>
                          <a:sym typeface="Josefin Sans"/>
                        </a:rPr>
                        <a:t>(July 1-June 30)</a:t>
                      </a:r>
                      <a:endParaRPr sz="1100">
                        <a:solidFill>
                          <a:schemeClr val="dk1"/>
                        </a:solidFill>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2000">
                          <a:solidFill>
                            <a:schemeClr val="dk1"/>
                          </a:solidFill>
                          <a:latin typeface="Josefin Sans"/>
                          <a:ea typeface="Josefin Sans"/>
                          <a:cs typeface="Josefin Sans"/>
                          <a:sym typeface="Josefin Sans"/>
                        </a:rPr>
                        <a:t>✅</a:t>
                      </a:r>
                      <a:endParaRPr sz="1200">
                        <a:solidFill>
                          <a:schemeClr val="dk1"/>
                        </a:solidFill>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latin typeface="Josefin Sans"/>
                          <a:ea typeface="Josefin Sans"/>
                          <a:cs typeface="Josefin Sans"/>
                          <a:sym typeface="Josefin Sans"/>
                        </a:rPr>
                        <a:t> </a:t>
                      </a:r>
                      <a:r>
                        <a:rPr lang="en" sz="1900">
                          <a:solidFill>
                            <a:schemeClr val="dk1"/>
                          </a:solidFill>
                          <a:latin typeface="Josefin Sans"/>
                          <a:ea typeface="Josefin Sans"/>
                          <a:cs typeface="Josefin Sans"/>
                          <a:sym typeface="Josefin Sans"/>
                        </a:rPr>
                        <a:t> </a:t>
                      </a:r>
                      <a:r>
                        <a:rPr lang="en" sz="2000">
                          <a:solidFill>
                            <a:schemeClr val="dk1"/>
                          </a:solidFill>
                          <a:latin typeface="Josefin Sans"/>
                          <a:ea typeface="Josefin Sans"/>
                          <a:cs typeface="Josefin Sans"/>
                          <a:sym typeface="Josefin Sans"/>
                        </a:rPr>
                        <a:t>✅</a:t>
                      </a:r>
                      <a:endParaRPr sz="1200">
                        <a:latin typeface="Josefin Sans"/>
                        <a:ea typeface="Josefin Sans"/>
                        <a:cs typeface="Josefin Sans"/>
                        <a:sym typeface="Josefi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2000">
                          <a:solidFill>
                            <a:schemeClr val="dk1"/>
                          </a:solidFill>
                          <a:latin typeface="Josefin Sans"/>
                          <a:ea typeface="Josefin Sans"/>
                          <a:cs typeface="Josefin Sans"/>
                          <a:sym typeface="Josefin Sans"/>
                        </a:rPr>
                        <a:t>✅</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this an example of High-Quality WBL?</a:t>
            </a:r>
            <a:endParaRPr/>
          </a:p>
        </p:txBody>
      </p:sp>
      <p:sp>
        <p:nvSpPr>
          <p:cNvPr id="398" name="Google Shape;398;p51"/>
          <p:cNvSpPr txBox="1"/>
          <p:nvPr>
            <p:ph idx="1" type="body"/>
          </p:nvPr>
        </p:nvSpPr>
        <p:spPr>
          <a:xfrm>
            <a:off x="372425" y="1615025"/>
            <a:ext cx="8520600" cy="245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0" lang="en" sz="1900"/>
              <a:t>Students in the Horticulture Sciences (8034) course actively participate in growing and caring for plants in the school greenhouse. Throughout the year, sales are held where the community can purchase plants (i.e., mums in the fall, poinsettias in the winter, etc.). The instructor of the course manages all of the funds, creates flyers, and advertises the sales to the community, including emailing school division staff and coordinating pick-up times. </a:t>
            </a:r>
            <a:r>
              <a:rPr lang="en" sz="1900"/>
              <a:t> </a:t>
            </a:r>
            <a:endParaRPr sz="1900"/>
          </a:p>
        </p:txBody>
      </p:sp>
      <p:sp>
        <p:nvSpPr>
          <p:cNvPr id="399" name="Google Shape;399;p51"/>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00" name="Google Shape;400;p51"/>
          <p:cNvSpPr txBox="1"/>
          <p:nvPr/>
        </p:nvSpPr>
        <p:spPr>
          <a:xfrm>
            <a:off x="2986550" y="3823200"/>
            <a:ext cx="4596000" cy="738900"/>
          </a:xfrm>
          <a:prstGeom prst="rect">
            <a:avLst/>
          </a:prstGeom>
          <a:solidFill>
            <a:srgbClr val="E06666"/>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Josefin Sans"/>
                <a:ea typeface="Josefin Sans"/>
                <a:cs typeface="Josefin Sans"/>
                <a:sym typeface="Josefin Sans"/>
              </a:rPr>
              <a:t>No</a:t>
            </a:r>
            <a:r>
              <a:rPr lang="en" sz="1800">
                <a:latin typeface="Josefin Sans"/>
                <a:ea typeface="Josefin Sans"/>
                <a:cs typeface="Josefin Sans"/>
                <a:sym typeface="Josefin Sans"/>
              </a:rPr>
              <a:t>, this is not a High-Quality example. See the revision on the next slide. </a:t>
            </a:r>
            <a:endParaRPr sz="1800">
              <a:latin typeface="Josefin Sans"/>
              <a:ea typeface="Josefin Sans"/>
              <a:cs typeface="Josefin Sans"/>
              <a:sym typeface="Josefi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2"/>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Revised Example</a:t>
            </a:r>
            <a:endParaRPr/>
          </a:p>
        </p:txBody>
      </p:sp>
      <p:sp>
        <p:nvSpPr>
          <p:cNvPr id="406" name="Google Shape;406;p52"/>
          <p:cNvSpPr txBox="1"/>
          <p:nvPr>
            <p:ph idx="1" type="body"/>
          </p:nvPr>
        </p:nvSpPr>
        <p:spPr>
          <a:xfrm>
            <a:off x="372425" y="1462625"/>
            <a:ext cx="8520600" cy="245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0" lang="en" sz="1900"/>
              <a:t>Students in the Horticulture Sciences (8034) course actively participate in growing and caring for plants in the school greenhouse. Throughout the year, sales are held where the community can purchase plants (i.e., mums in the fall, poinsettias in the winter, etc.). </a:t>
            </a:r>
            <a:r>
              <a:rPr lang="en" sz="1900" strike="sngStrike"/>
              <a:t>The instructor of the course </a:t>
            </a:r>
            <a:r>
              <a:rPr lang="en" sz="1900"/>
              <a:t>STUDENTS </a:t>
            </a:r>
            <a:r>
              <a:rPr b="0" lang="en" sz="1900"/>
              <a:t>manage all of the funds, create flyers, and advertise the sales to the community, including emailing school division staff and coordinating pick-up times. </a:t>
            </a:r>
            <a:r>
              <a:rPr lang="en" sz="1900"/>
              <a:t>The instructor serves as a facilitator to the school-based enterprise, supervising the students and providing feedback to ensure safe and efficient operation of the SBE.</a:t>
            </a:r>
            <a:r>
              <a:rPr b="0" lang="en" sz="1900"/>
              <a:t> </a:t>
            </a:r>
            <a:r>
              <a:rPr lang="en" sz="1900"/>
              <a:t> </a:t>
            </a:r>
            <a:endParaRPr sz="1900"/>
          </a:p>
        </p:txBody>
      </p:sp>
      <p:sp>
        <p:nvSpPr>
          <p:cNvPr id="407" name="Google Shape;407;p52"/>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08" name="Google Shape;408;p52"/>
          <p:cNvSpPr txBox="1"/>
          <p:nvPr/>
        </p:nvSpPr>
        <p:spPr>
          <a:xfrm>
            <a:off x="3460200" y="1021625"/>
            <a:ext cx="5143500" cy="461700"/>
          </a:xfrm>
          <a:prstGeom prst="rect">
            <a:avLst/>
          </a:prstGeom>
          <a:solidFill>
            <a:srgbClr val="93C47D"/>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Josefin Sans"/>
                <a:ea typeface="Josefin Sans"/>
                <a:cs typeface="Josefin Sans"/>
                <a:sym typeface="Josefin Sans"/>
              </a:rPr>
              <a:t>Yes</a:t>
            </a:r>
            <a:r>
              <a:rPr lang="en" sz="1800">
                <a:latin typeface="Josefin Sans"/>
                <a:ea typeface="Josefin Sans"/>
                <a:cs typeface="Josefin Sans"/>
                <a:sym typeface="Josefin Sans"/>
              </a:rPr>
              <a:t>! This is an example of High-Quality WBL. </a:t>
            </a:r>
            <a:endParaRPr sz="1800">
              <a:latin typeface="Josefin Sans"/>
              <a:ea typeface="Josefin Sans"/>
              <a:cs typeface="Josefin Sans"/>
              <a:sym typeface="Josefi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17"/>
          <p:cNvSpPr txBox="1"/>
          <p:nvPr>
            <p:ph type="ctrTitle"/>
          </p:nvPr>
        </p:nvSpPr>
        <p:spPr>
          <a:xfrm>
            <a:off x="311700" y="2036250"/>
            <a:ext cx="8520600" cy="110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sz="4300" u="sng"/>
              <a:t>What</a:t>
            </a:r>
            <a:r>
              <a:rPr lang="en" sz="4300"/>
              <a:t> is High-Quality WBL?</a:t>
            </a:r>
            <a:endParaRPr sz="4300"/>
          </a:p>
        </p:txBody>
      </p:sp>
      <p:sp>
        <p:nvSpPr>
          <p:cNvPr id="90" name="Google Shape;90;p17"/>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3"/>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this an example of </a:t>
            </a:r>
            <a:r>
              <a:rPr lang="en"/>
              <a:t>High-Quality WBL</a:t>
            </a:r>
            <a:r>
              <a:rPr lang="en"/>
              <a:t>?</a:t>
            </a:r>
            <a:endParaRPr/>
          </a:p>
        </p:txBody>
      </p:sp>
      <p:sp>
        <p:nvSpPr>
          <p:cNvPr id="414" name="Google Shape;414;p53"/>
          <p:cNvSpPr txBox="1"/>
          <p:nvPr>
            <p:ph idx="1" type="body"/>
          </p:nvPr>
        </p:nvSpPr>
        <p:spPr>
          <a:xfrm>
            <a:off x="448625" y="153882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900"/>
              <a:t>A student enrolled in an Advanced Marketing course creates a business plan and develops a company to help small local businesses boost their social media platforms. The student purchases the equipment and supplies necessary to develop and advertise services. Monthly financial records are kept by the student and analyzed to determine productivity and profitability. The student submits reports and meets with the course instructor for feedback on the entrepreneurial experience.</a:t>
            </a:r>
            <a:endParaRPr b="0" sz="1900"/>
          </a:p>
          <a:p>
            <a:pPr indent="0" lvl="0" marL="0" rtl="0" algn="l">
              <a:lnSpc>
                <a:spcPct val="115000"/>
              </a:lnSpc>
              <a:spcBef>
                <a:spcPts val="800"/>
              </a:spcBef>
              <a:spcAft>
                <a:spcPts val="800"/>
              </a:spcAft>
              <a:buNone/>
            </a:pPr>
            <a:r>
              <a:t/>
            </a:r>
            <a:endParaRPr b="0" sz="1900"/>
          </a:p>
        </p:txBody>
      </p:sp>
      <p:sp>
        <p:nvSpPr>
          <p:cNvPr id="415" name="Google Shape;415;p53"/>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16" name="Google Shape;416;p53"/>
          <p:cNvSpPr txBox="1"/>
          <p:nvPr/>
        </p:nvSpPr>
        <p:spPr>
          <a:xfrm>
            <a:off x="3324625" y="4089600"/>
            <a:ext cx="5143500" cy="461700"/>
          </a:xfrm>
          <a:prstGeom prst="rect">
            <a:avLst/>
          </a:prstGeom>
          <a:solidFill>
            <a:srgbClr val="93C47D"/>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Josefin Sans"/>
                <a:ea typeface="Josefin Sans"/>
                <a:cs typeface="Josefin Sans"/>
                <a:sym typeface="Josefin Sans"/>
              </a:rPr>
              <a:t>Yes</a:t>
            </a:r>
            <a:r>
              <a:rPr lang="en" sz="1800">
                <a:latin typeface="Josefin Sans"/>
                <a:ea typeface="Josefin Sans"/>
                <a:cs typeface="Josefin Sans"/>
                <a:sym typeface="Josefin Sans"/>
              </a:rPr>
              <a:t>! This is an example of High-Quality WBL. </a:t>
            </a:r>
            <a:endParaRPr sz="1800">
              <a:latin typeface="Josefin Sans"/>
              <a:ea typeface="Josefin Sans"/>
              <a:cs typeface="Josefin Sans"/>
              <a:sym typeface="Josefi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4"/>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Work-Based Learning (WBL) Guide</a:t>
            </a:r>
            <a:endParaRPr/>
          </a:p>
        </p:txBody>
      </p:sp>
      <p:sp>
        <p:nvSpPr>
          <p:cNvPr id="422" name="Google Shape;422;p54"/>
          <p:cNvSpPr txBox="1"/>
          <p:nvPr>
            <p:ph idx="1" type="body"/>
          </p:nvPr>
        </p:nvSpPr>
        <p:spPr>
          <a:xfrm>
            <a:off x="448625" y="1538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t>The </a:t>
            </a:r>
            <a:r>
              <a:rPr lang="en" u="sng">
                <a:solidFill>
                  <a:schemeClr val="hlink"/>
                </a:solidFill>
                <a:hlinkClick r:id="rId3"/>
              </a:rPr>
              <a:t>WBL guide</a:t>
            </a:r>
            <a:r>
              <a:rPr b="0" lang="en"/>
              <a:t> provides definitions, roles, and responsibilities for various stakeholders, and sample forms for use in implementing high-quality WBL.</a:t>
            </a:r>
            <a:endParaRPr b="0"/>
          </a:p>
          <a:p>
            <a:pPr indent="0" lvl="0" marL="0" rtl="0" algn="l">
              <a:spcBef>
                <a:spcPts val="1600"/>
              </a:spcBef>
              <a:spcAft>
                <a:spcPts val="0"/>
              </a:spcAft>
              <a:buNone/>
            </a:pPr>
            <a:r>
              <a:rPr b="0" lang="en"/>
              <a:t>Examples of information located in the </a:t>
            </a:r>
            <a:r>
              <a:rPr b="0" lang="en"/>
              <a:t>WBL</a:t>
            </a:r>
            <a:r>
              <a:rPr b="0" lang="en"/>
              <a:t> guide:</a:t>
            </a:r>
            <a:endParaRPr b="0"/>
          </a:p>
          <a:p>
            <a:pPr indent="-330200" lvl="0" marL="457200" rtl="0" algn="l">
              <a:spcBef>
                <a:spcPts val="1600"/>
              </a:spcBef>
              <a:spcAft>
                <a:spcPts val="0"/>
              </a:spcAft>
              <a:buSzPts val="1600"/>
              <a:buChar char="●"/>
            </a:pPr>
            <a:r>
              <a:rPr b="0" lang="en"/>
              <a:t>Guidelines for implementing the twelve (12) WBL methods practiced in Virginia</a:t>
            </a:r>
            <a:endParaRPr b="0"/>
          </a:p>
          <a:p>
            <a:pPr indent="-330200" lvl="0" marL="457200" rtl="0" algn="l">
              <a:spcBef>
                <a:spcPts val="0"/>
              </a:spcBef>
              <a:spcAft>
                <a:spcPts val="0"/>
              </a:spcAft>
              <a:buSzPts val="1600"/>
              <a:buChar char="●"/>
            </a:pPr>
            <a:r>
              <a:rPr b="0" lang="en">
                <a:solidFill>
                  <a:schemeClr val="dk1"/>
                </a:solidFill>
              </a:rPr>
              <a:t>Resources pertaining to federal and state labor regulations</a:t>
            </a:r>
            <a:endParaRPr b="0">
              <a:solidFill>
                <a:schemeClr val="dk1"/>
              </a:solidFill>
            </a:endParaRPr>
          </a:p>
          <a:p>
            <a:pPr indent="-330200" lvl="0" marL="457200" rtl="0" algn="l">
              <a:spcBef>
                <a:spcPts val="0"/>
              </a:spcBef>
              <a:spcAft>
                <a:spcPts val="0"/>
              </a:spcAft>
              <a:buSzPts val="1600"/>
              <a:buChar char="●"/>
            </a:pPr>
            <a:r>
              <a:rPr b="0" lang="en">
                <a:solidFill>
                  <a:schemeClr val="dk1"/>
                </a:solidFill>
              </a:rPr>
              <a:t>WBL Coordinator/Teacher Qualifications</a:t>
            </a:r>
            <a:endParaRPr b="0">
              <a:solidFill>
                <a:schemeClr val="dk1"/>
              </a:solidFill>
            </a:endParaRPr>
          </a:p>
          <a:p>
            <a:pPr indent="-330200" lvl="0" marL="457200" rtl="0" algn="l">
              <a:spcBef>
                <a:spcPts val="0"/>
              </a:spcBef>
              <a:spcAft>
                <a:spcPts val="0"/>
              </a:spcAft>
              <a:buSzPts val="1600"/>
              <a:buChar char="●"/>
            </a:pPr>
            <a:r>
              <a:rPr b="0" lang="en">
                <a:solidFill>
                  <a:schemeClr val="dk1"/>
                </a:solidFill>
              </a:rPr>
              <a:t>Recommendations for promoting WBL programs</a:t>
            </a:r>
            <a:endParaRPr b="0">
              <a:solidFill>
                <a:schemeClr val="dk1"/>
              </a:solidFill>
            </a:endParaRPr>
          </a:p>
          <a:p>
            <a:pPr indent="-330200" lvl="0" marL="457200" rtl="0" algn="l">
              <a:spcBef>
                <a:spcPts val="0"/>
              </a:spcBef>
              <a:spcAft>
                <a:spcPts val="0"/>
              </a:spcAft>
              <a:buSzPts val="1600"/>
              <a:buChar char="●"/>
            </a:pPr>
            <a:r>
              <a:rPr b="0" lang="en">
                <a:solidFill>
                  <a:schemeClr val="dk1"/>
                </a:solidFill>
              </a:rPr>
              <a:t>The importance of WBL documents</a:t>
            </a:r>
            <a:endParaRPr b="0">
              <a:solidFill>
                <a:schemeClr val="dk1"/>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23" name="Google Shape;423;p54"/>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5"/>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Market Information</a:t>
            </a:r>
            <a:endParaRPr/>
          </a:p>
        </p:txBody>
      </p:sp>
      <p:sp>
        <p:nvSpPr>
          <p:cNvPr id="429" name="Google Shape;429;p55"/>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430" name="Google Shape;430;p55"/>
          <p:cNvGraphicFramePr/>
          <p:nvPr/>
        </p:nvGraphicFramePr>
        <p:xfrm>
          <a:off x="311700" y="1615036"/>
          <a:ext cx="3000000" cy="3000000"/>
        </p:xfrm>
        <a:graphic>
          <a:graphicData uri="http://schemas.openxmlformats.org/drawingml/2006/table">
            <a:tbl>
              <a:tblPr>
                <a:noFill/>
                <a:tableStyleId>{A31AA5E4-E421-42A3-B5CC-4071173FE153}</a:tableStyleId>
              </a:tblPr>
              <a:tblGrid>
                <a:gridCol w="4259825"/>
              </a:tblGrid>
              <a:tr h="827025">
                <a:tc>
                  <a:txBody>
                    <a:bodyPr/>
                    <a:lstStyle/>
                    <a:p>
                      <a:pPr indent="0" lvl="0" marL="0" rtl="0" algn="ctr">
                        <a:spcBef>
                          <a:spcPts val="0"/>
                        </a:spcBef>
                        <a:spcAft>
                          <a:spcPts val="0"/>
                        </a:spcAft>
                        <a:buNone/>
                      </a:pPr>
                      <a:r>
                        <a:rPr b="1" lang="en" sz="1900">
                          <a:latin typeface="Josefin Sans"/>
                          <a:ea typeface="Josefin Sans"/>
                          <a:cs typeface="Josefin Sans"/>
                          <a:sym typeface="Josefin Sans"/>
                        </a:rPr>
                        <a:t>What is  Labor Market Information (LMI)? </a:t>
                      </a:r>
                      <a:endParaRPr b="1" sz="1900">
                        <a:latin typeface="Josefin Sans"/>
                        <a:ea typeface="Josefin Sans"/>
                        <a:cs typeface="Josefin Sans"/>
                        <a:sym typeface="Josefin Sans"/>
                      </a:endParaRPr>
                    </a:p>
                  </a:txBody>
                  <a:tcPr marT="91425" marB="91425" marR="91425" marL="91425">
                    <a:solidFill>
                      <a:srgbClr val="D9D9D9"/>
                    </a:solidFill>
                  </a:tcPr>
                </a:tc>
              </a:tr>
              <a:tr h="2072325">
                <a:tc>
                  <a:txBody>
                    <a:bodyPr/>
                    <a:lstStyle/>
                    <a:p>
                      <a:pPr indent="0" lvl="0" marL="0" rtl="0" algn="l">
                        <a:lnSpc>
                          <a:spcPct val="115000"/>
                        </a:lnSpc>
                        <a:spcBef>
                          <a:spcPts val="0"/>
                        </a:spcBef>
                        <a:spcAft>
                          <a:spcPts val="0"/>
                        </a:spcAft>
                        <a:buNone/>
                      </a:pPr>
                      <a:r>
                        <a:rPr lang="en" sz="1900">
                          <a:solidFill>
                            <a:srgbClr val="101820"/>
                          </a:solidFill>
                          <a:latin typeface="Josefin Sans"/>
                          <a:ea typeface="Josefin Sans"/>
                          <a:cs typeface="Josefin Sans"/>
                          <a:sym typeface="Josefin Sans"/>
                        </a:rPr>
                        <a:t>It includes all quantitative or qualitative data and analysis related to employment and the workforce. </a:t>
                      </a:r>
                      <a:endParaRPr sz="1900">
                        <a:solidFill>
                          <a:srgbClr val="10182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900">
                        <a:solidFill>
                          <a:srgbClr val="101820"/>
                        </a:solidFill>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900">
                        <a:solidFill>
                          <a:srgbClr val="101820"/>
                        </a:solidFill>
                        <a:latin typeface="Josefin Sans"/>
                        <a:ea typeface="Josefin Sans"/>
                        <a:cs typeface="Josefin Sans"/>
                        <a:sym typeface="Josefin Sans"/>
                      </a:endParaRPr>
                    </a:p>
                  </a:txBody>
                  <a:tcPr marT="91425" marB="91425" marR="91425" marL="91425"/>
                </a:tc>
              </a:tr>
            </a:tbl>
          </a:graphicData>
        </a:graphic>
      </p:graphicFrame>
      <p:graphicFrame>
        <p:nvGraphicFramePr>
          <p:cNvPr id="431" name="Google Shape;431;p55"/>
          <p:cNvGraphicFramePr/>
          <p:nvPr/>
        </p:nvGraphicFramePr>
        <p:xfrm>
          <a:off x="4714075" y="1615036"/>
          <a:ext cx="3000000" cy="3000000"/>
        </p:xfrm>
        <a:graphic>
          <a:graphicData uri="http://schemas.openxmlformats.org/drawingml/2006/table">
            <a:tbl>
              <a:tblPr>
                <a:noFill/>
                <a:tableStyleId>{A31AA5E4-E421-42A3-B5CC-4071173FE153}</a:tableStyleId>
              </a:tblPr>
              <a:tblGrid>
                <a:gridCol w="4259825"/>
              </a:tblGrid>
              <a:tr h="761950">
                <a:tc>
                  <a:txBody>
                    <a:bodyPr/>
                    <a:lstStyle/>
                    <a:p>
                      <a:pPr indent="0" lvl="0" marL="0" rtl="0" algn="ctr">
                        <a:spcBef>
                          <a:spcPts val="0"/>
                        </a:spcBef>
                        <a:spcAft>
                          <a:spcPts val="0"/>
                        </a:spcAft>
                        <a:buNone/>
                      </a:pPr>
                      <a:r>
                        <a:rPr b="1" lang="en" sz="1900">
                          <a:latin typeface="Josefin Sans"/>
                          <a:ea typeface="Josefin Sans"/>
                          <a:cs typeface="Josefin Sans"/>
                          <a:sym typeface="Josefin Sans"/>
                        </a:rPr>
                        <a:t>Why is LMI Important?</a:t>
                      </a:r>
                      <a:endParaRPr b="1" sz="1900">
                        <a:latin typeface="Josefin Sans"/>
                        <a:ea typeface="Josefin Sans"/>
                        <a:cs typeface="Josefin Sans"/>
                        <a:sym typeface="Josefin Sans"/>
                      </a:endParaRPr>
                    </a:p>
                  </a:txBody>
                  <a:tcPr marT="91425" marB="91425" marR="91425" marL="91425">
                    <a:solidFill>
                      <a:srgbClr val="D9D9D9"/>
                    </a:solidFill>
                  </a:tcPr>
                </a:tc>
              </a:tr>
              <a:tr h="2076950">
                <a:tc>
                  <a:txBody>
                    <a:bodyPr/>
                    <a:lstStyle/>
                    <a:p>
                      <a:pPr indent="-349250" lvl="0" marL="457200" rtl="0" algn="l">
                        <a:lnSpc>
                          <a:spcPct val="115000"/>
                        </a:lnSpc>
                        <a:spcBef>
                          <a:spcPts val="0"/>
                        </a:spcBef>
                        <a:spcAft>
                          <a:spcPts val="0"/>
                        </a:spcAft>
                        <a:buSzPts val="1900"/>
                        <a:buFont typeface="Josefin Sans"/>
                        <a:buChar char="●"/>
                      </a:pPr>
                      <a:r>
                        <a:rPr lang="en" sz="1900">
                          <a:solidFill>
                            <a:srgbClr val="101820"/>
                          </a:solidFill>
                          <a:latin typeface="Josefin Sans"/>
                          <a:ea typeface="Josefin Sans"/>
                          <a:cs typeface="Josefin Sans"/>
                          <a:sym typeface="Josefin Sans"/>
                        </a:rPr>
                        <a:t>Decisions for CTE programs</a:t>
                      </a:r>
                      <a:endParaRPr sz="1900">
                        <a:solidFill>
                          <a:srgbClr val="101820"/>
                        </a:solidFill>
                        <a:latin typeface="Josefin Sans"/>
                        <a:ea typeface="Josefin Sans"/>
                        <a:cs typeface="Josefin Sans"/>
                        <a:sym typeface="Josefin Sans"/>
                      </a:endParaRPr>
                    </a:p>
                    <a:p>
                      <a:pPr indent="-349250" lvl="0" marL="457200" rtl="0" algn="l">
                        <a:lnSpc>
                          <a:spcPct val="115000"/>
                        </a:lnSpc>
                        <a:spcBef>
                          <a:spcPts val="0"/>
                        </a:spcBef>
                        <a:spcAft>
                          <a:spcPts val="0"/>
                        </a:spcAft>
                        <a:buSzPts val="1900"/>
                        <a:buFont typeface="Josefin Sans"/>
                        <a:buChar char="●"/>
                      </a:pPr>
                      <a:r>
                        <a:rPr lang="en" sz="1900">
                          <a:solidFill>
                            <a:schemeClr val="dk1"/>
                          </a:solidFill>
                          <a:latin typeface="Josefin Sans"/>
                          <a:ea typeface="Josefin Sans"/>
                          <a:cs typeface="Josefin Sans"/>
                          <a:sym typeface="Josefin Sans"/>
                        </a:rPr>
                        <a:t>Education and training offerings</a:t>
                      </a:r>
                      <a:endParaRPr sz="1900">
                        <a:solidFill>
                          <a:schemeClr val="dk1"/>
                        </a:solidFill>
                        <a:latin typeface="Josefin Sans"/>
                        <a:ea typeface="Josefin Sans"/>
                        <a:cs typeface="Josefin Sans"/>
                        <a:sym typeface="Josefin Sans"/>
                      </a:endParaRPr>
                    </a:p>
                    <a:p>
                      <a:pPr indent="-349250" lvl="0" marL="457200" rtl="0" algn="l">
                        <a:lnSpc>
                          <a:spcPct val="115000"/>
                        </a:lnSpc>
                        <a:spcBef>
                          <a:spcPts val="0"/>
                        </a:spcBef>
                        <a:spcAft>
                          <a:spcPts val="0"/>
                        </a:spcAft>
                        <a:buClr>
                          <a:schemeClr val="dk1"/>
                        </a:buClr>
                        <a:buSzPts val="1900"/>
                        <a:buFont typeface="Josefin Sans"/>
                        <a:buChar char="●"/>
                      </a:pPr>
                      <a:r>
                        <a:rPr lang="en" sz="1900">
                          <a:solidFill>
                            <a:schemeClr val="dk1"/>
                          </a:solidFill>
                          <a:latin typeface="Josefin Sans"/>
                          <a:ea typeface="Josefin Sans"/>
                          <a:cs typeface="Josefin Sans"/>
                          <a:sym typeface="Josefin Sans"/>
                        </a:rPr>
                        <a:t>Career planning and preparation</a:t>
                      </a:r>
                      <a:endParaRPr sz="1900">
                        <a:solidFill>
                          <a:schemeClr val="dk1"/>
                        </a:solidFill>
                        <a:latin typeface="Josefin Sans"/>
                        <a:ea typeface="Josefin Sans"/>
                        <a:cs typeface="Josefin Sans"/>
                        <a:sym typeface="Josefin Sans"/>
                      </a:endParaRPr>
                    </a:p>
                    <a:p>
                      <a:pPr indent="-349250" lvl="0" marL="457200" rtl="0" algn="l">
                        <a:lnSpc>
                          <a:spcPct val="115000"/>
                        </a:lnSpc>
                        <a:spcBef>
                          <a:spcPts val="0"/>
                        </a:spcBef>
                        <a:spcAft>
                          <a:spcPts val="0"/>
                        </a:spcAft>
                        <a:buClr>
                          <a:schemeClr val="dk1"/>
                        </a:buClr>
                        <a:buSzPts val="1900"/>
                        <a:buFont typeface="Josefin Sans"/>
                        <a:buChar char="●"/>
                      </a:pPr>
                      <a:r>
                        <a:rPr lang="en" sz="1900">
                          <a:solidFill>
                            <a:schemeClr val="dk1"/>
                          </a:solidFill>
                          <a:latin typeface="Josefin Sans"/>
                          <a:ea typeface="Josefin Sans"/>
                          <a:cs typeface="Josefin Sans"/>
                          <a:sym typeface="Josefin Sans"/>
                        </a:rPr>
                        <a:t>Identify in-demand occupations</a:t>
                      </a:r>
                      <a:endParaRPr sz="1900">
                        <a:solidFill>
                          <a:schemeClr val="dk1"/>
                        </a:solidFill>
                        <a:latin typeface="Josefin Sans"/>
                        <a:ea typeface="Josefin Sans"/>
                        <a:cs typeface="Josefin Sans"/>
                        <a:sym typeface="Josefin Sans"/>
                      </a:endParaRPr>
                    </a:p>
                    <a:p>
                      <a:pPr indent="-349250" lvl="0" marL="457200" rtl="0" algn="l">
                        <a:lnSpc>
                          <a:spcPct val="115000"/>
                        </a:lnSpc>
                        <a:spcBef>
                          <a:spcPts val="0"/>
                        </a:spcBef>
                        <a:spcAft>
                          <a:spcPts val="0"/>
                        </a:spcAft>
                        <a:buClr>
                          <a:schemeClr val="dk1"/>
                        </a:buClr>
                        <a:buSzPts val="1900"/>
                        <a:buFont typeface="Josefin Sans"/>
                        <a:buChar char="●"/>
                      </a:pPr>
                      <a:r>
                        <a:rPr lang="en" sz="1900">
                          <a:solidFill>
                            <a:schemeClr val="dk1"/>
                          </a:solidFill>
                          <a:latin typeface="Josefin Sans"/>
                          <a:ea typeface="Josefin Sans"/>
                          <a:cs typeface="Josefin Sans"/>
                          <a:sym typeface="Josefin Sans"/>
                        </a:rPr>
                        <a:t>Employment projections</a:t>
                      </a:r>
                      <a:endParaRPr sz="1900">
                        <a:solidFill>
                          <a:schemeClr val="dk1"/>
                        </a:solidFill>
                        <a:latin typeface="Josefin Sans"/>
                        <a:ea typeface="Josefin Sans"/>
                        <a:cs typeface="Josefin Sans"/>
                        <a:sym typeface="Josefin Sans"/>
                      </a:endParaRPr>
                    </a:p>
                    <a:p>
                      <a:pPr indent="-349250" lvl="0" marL="457200" rtl="0" algn="l">
                        <a:lnSpc>
                          <a:spcPct val="115000"/>
                        </a:lnSpc>
                        <a:spcBef>
                          <a:spcPts val="0"/>
                        </a:spcBef>
                        <a:spcAft>
                          <a:spcPts val="0"/>
                        </a:spcAft>
                        <a:buClr>
                          <a:schemeClr val="dk1"/>
                        </a:buClr>
                        <a:buSzPts val="1900"/>
                        <a:buFont typeface="Josefin Sans"/>
                        <a:buChar char="●"/>
                      </a:pPr>
                      <a:r>
                        <a:rPr lang="en" sz="1900">
                          <a:solidFill>
                            <a:schemeClr val="dk1"/>
                          </a:solidFill>
                          <a:latin typeface="Josefin Sans"/>
                          <a:ea typeface="Josefin Sans"/>
                          <a:cs typeface="Josefin Sans"/>
                          <a:sym typeface="Josefin Sans"/>
                        </a:rPr>
                        <a:t>Job search opportunities</a:t>
                      </a:r>
                      <a:endParaRPr sz="1900">
                        <a:latin typeface="Josefin Sans"/>
                        <a:ea typeface="Josefin Sans"/>
                        <a:cs typeface="Josefin Sans"/>
                        <a:sym typeface="Josefin Sans"/>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type="title"/>
          </p:nvPr>
        </p:nvSpPr>
        <p:spPr>
          <a:xfrm>
            <a:off x="237250" y="889925"/>
            <a:ext cx="8765400" cy="6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Employment Projection for Selected</a:t>
            </a:r>
            <a:r>
              <a:rPr lang="en"/>
              <a:t> </a:t>
            </a:r>
            <a:r>
              <a:rPr lang="en"/>
              <a:t>Occupations</a:t>
            </a:r>
            <a:endParaRPr/>
          </a:p>
        </p:txBody>
      </p:sp>
      <p:sp>
        <p:nvSpPr>
          <p:cNvPr id="437" name="Google Shape;437;p56"/>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438" name="Google Shape;438;p56"/>
          <p:cNvGraphicFramePr/>
          <p:nvPr/>
        </p:nvGraphicFramePr>
        <p:xfrm>
          <a:off x="919000" y="1557653"/>
          <a:ext cx="3000000" cy="3000000"/>
        </p:xfrm>
        <a:graphic>
          <a:graphicData uri="http://schemas.openxmlformats.org/drawingml/2006/table">
            <a:tbl>
              <a:tblPr>
                <a:noFill/>
                <a:tableStyleId>{A31AA5E4-E421-42A3-B5CC-4071173FE153}</a:tableStyleId>
              </a:tblPr>
              <a:tblGrid>
                <a:gridCol w="2659775"/>
                <a:gridCol w="1646900"/>
                <a:gridCol w="1730775"/>
                <a:gridCol w="1031575"/>
              </a:tblGrid>
              <a:tr h="535425">
                <a:tc>
                  <a:txBody>
                    <a:bodyPr/>
                    <a:lstStyle/>
                    <a:p>
                      <a:pPr indent="0" lvl="0" marL="0" rtl="0" algn="l">
                        <a:spcBef>
                          <a:spcPts val="0"/>
                        </a:spcBef>
                        <a:spcAft>
                          <a:spcPts val="0"/>
                        </a:spcAft>
                        <a:buNone/>
                      </a:pPr>
                      <a:r>
                        <a:rPr b="1" lang="en" sz="1200">
                          <a:latin typeface="Josefin Sans"/>
                          <a:ea typeface="Josefin Sans"/>
                          <a:cs typeface="Josefin Sans"/>
                          <a:sym typeface="Josefin Sans"/>
                        </a:rPr>
                        <a:t>Occupational Title</a:t>
                      </a:r>
                      <a:endParaRPr b="1" sz="1200">
                        <a:latin typeface="Josefin Sans"/>
                        <a:ea typeface="Josefin Sans"/>
                        <a:cs typeface="Josefin Sans"/>
                        <a:sym typeface="Josefin Sans"/>
                      </a:endParaRPr>
                    </a:p>
                  </a:txBody>
                  <a:tcPr marT="91425" marB="91425" marR="91425" marL="91425">
                    <a:lnB cap="flat" cmpd="sng" w="9525">
                      <a:solidFill>
                        <a:srgbClr val="9E9E9E"/>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200">
                          <a:latin typeface="Josefin Sans"/>
                          <a:ea typeface="Josefin Sans"/>
                          <a:cs typeface="Josefin Sans"/>
                          <a:sym typeface="Josefin Sans"/>
                        </a:rPr>
                        <a:t>Employment: 2019</a:t>
                      </a:r>
                      <a:endParaRPr b="1" sz="1200">
                        <a:latin typeface="Josefin Sans"/>
                        <a:ea typeface="Josefin Sans"/>
                        <a:cs typeface="Josefin Sans"/>
                        <a:sym typeface="Josefin Sans"/>
                      </a:endParaRPr>
                    </a:p>
                  </a:txBody>
                  <a:tcPr marT="91425" marB="91425" marR="91425" marL="91425">
                    <a:lnB cap="flat" cmpd="sng" w="9525">
                      <a:solidFill>
                        <a:srgbClr val="AAAAAA"/>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200">
                          <a:latin typeface="Josefin Sans"/>
                          <a:ea typeface="Josefin Sans"/>
                          <a:cs typeface="Josefin Sans"/>
                          <a:sym typeface="Josefin Sans"/>
                        </a:rPr>
                        <a:t>Employment: 2029</a:t>
                      </a:r>
                      <a:endParaRPr b="1" sz="1200">
                        <a:latin typeface="Josefin Sans"/>
                        <a:ea typeface="Josefin Sans"/>
                        <a:cs typeface="Josefin Sans"/>
                        <a:sym typeface="Josefin Sans"/>
                      </a:endParaRPr>
                    </a:p>
                  </a:txBody>
                  <a:tcPr marT="91425" marB="91425" marR="91425" marL="91425">
                    <a:lnB cap="flat" cmpd="sng" w="9525">
                      <a:solidFill>
                        <a:srgbClr val="9E9E9E"/>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200">
                          <a:latin typeface="Josefin Sans"/>
                          <a:ea typeface="Josefin Sans"/>
                          <a:cs typeface="Josefin Sans"/>
                          <a:sym typeface="Josefin Sans"/>
                        </a:rPr>
                        <a:t>Growth %</a:t>
                      </a:r>
                      <a:endParaRPr b="1" sz="1200">
                        <a:latin typeface="Josefin Sans"/>
                        <a:ea typeface="Josefin Sans"/>
                        <a:cs typeface="Josefin Sans"/>
                        <a:sym typeface="Josefin Sans"/>
                      </a:endParaRPr>
                    </a:p>
                  </a:txBody>
                  <a:tcPr marT="91425" marB="91425" marR="91425" marL="91425">
                    <a:lnB cap="flat" cmpd="sng" w="9525">
                      <a:solidFill>
                        <a:srgbClr val="9E9E9E"/>
                      </a:solidFill>
                      <a:prstDash val="solid"/>
                      <a:round/>
                      <a:headEnd len="sm" w="sm" type="none"/>
                      <a:tailEnd len="sm" w="sm" type="none"/>
                    </a:lnB>
                    <a:solidFill>
                      <a:srgbClr val="D9D9D9"/>
                    </a:solidFill>
                  </a:tcPr>
                </a:tc>
              </a:tr>
              <a:tr h="645025">
                <a:tc>
                  <a:txBody>
                    <a:bodyPr/>
                    <a:lstStyle/>
                    <a:p>
                      <a:pPr indent="0" lvl="0" marL="0" rtl="0" algn="l">
                        <a:spcBef>
                          <a:spcPts val="0"/>
                        </a:spcBef>
                        <a:spcAft>
                          <a:spcPts val="0"/>
                        </a:spcAft>
                        <a:buNone/>
                      </a:pPr>
                      <a:r>
                        <a:rPr lang="en">
                          <a:latin typeface="Josefin Sans"/>
                          <a:ea typeface="Josefin Sans"/>
                          <a:cs typeface="Josefin Sans"/>
                          <a:sym typeface="Josefin Sans"/>
                        </a:rPr>
                        <a:t>Information Security Analyst</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AAAAAA"/>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22000"/>
                        </a:lnSpc>
                        <a:spcBef>
                          <a:spcPts val="0"/>
                        </a:spcBef>
                        <a:spcAft>
                          <a:spcPts val="0"/>
                        </a:spcAft>
                        <a:buNone/>
                      </a:pPr>
                      <a:r>
                        <a:rPr lang="en">
                          <a:latin typeface="Josefin Sans"/>
                          <a:ea typeface="Josefin Sans"/>
                          <a:cs typeface="Josefin Sans"/>
                          <a:sym typeface="Josefin Sans"/>
                        </a:rPr>
                        <a:t> 131,000</a:t>
                      </a:r>
                      <a:endParaRPr>
                        <a:latin typeface="Josefin Sans"/>
                        <a:ea typeface="Josefin Sans"/>
                        <a:cs typeface="Josefin Sans"/>
                        <a:sym typeface="Josefin Sans"/>
                      </a:endParaRPr>
                    </a:p>
                    <a:p>
                      <a:pPr indent="0" lvl="0" marL="0" rtl="0" algn="r">
                        <a:lnSpc>
                          <a:spcPct val="122000"/>
                        </a:lnSpc>
                        <a:spcBef>
                          <a:spcPts val="0"/>
                        </a:spcBef>
                        <a:spcAft>
                          <a:spcPts val="0"/>
                        </a:spcAft>
                        <a:buNone/>
                      </a:pPr>
                      <a:r>
                        <a:t/>
                      </a:r>
                      <a:endParaRPr>
                        <a:latin typeface="Josefin Sans"/>
                        <a:ea typeface="Josefin Sans"/>
                        <a:cs typeface="Josefin Sans"/>
                        <a:sym typeface="Josefin Sans"/>
                      </a:endParaRPr>
                    </a:p>
                  </a:txBody>
                  <a:tcPr marT="91425" marB="19050" marR="19050" marL="19050">
                    <a:lnL cap="flat" cmpd="sng" w="9525">
                      <a:solidFill>
                        <a:srgbClr val="AAAAAA"/>
                      </a:solidFill>
                      <a:prstDash val="solid"/>
                      <a:round/>
                      <a:headEnd len="sm" w="sm" type="none"/>
                      <a:tailEnd len="sm" w="sm" type="none"/>
                    </a:lnL>
                    <a:lnR cap="flat" cmpd="sng" w="9525">
                      <a:solidFill>
                        <a:srgbClr val="AAAAAA"/>
                      </a:solidFill>
                      <a:prstDash val="solid"/>
                      <a:round/>
                      <a:headEnd len="sm" w="sm" type="none"/>
                      <a:tailEnd len="sm" w="sm" type="none"/>
                    </a:lnR>
                    <a:lnT cap="flat" cmpd="sng" w="9525">
                      <a:solidFill>
                        <a:srgbClr val="AAAAAA"/>
                      </a:solidFill>
                      <a:prstDash val="solid"/>
                      <a:round/>
                      <a:headEnd len="sm" w="sm" type="none"/>
                      <a:tailEnd len="sm" w="sm" type="none"/>
                    </a:lnT>
                    <a:lnB cap="flat" cmpd="sng" w="9525">
                      <a:solidFill>
                        <a:srgbClr val="AAAAAA"/>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000000"/>
                          </a:solidFill>
                          <a:latin typeface="Josefin Sans"/>
                          <a:ea typeface="Josefin Sans"/>
                          <a:cs typeface="Josefin Sans"/>
                          <a:sym typeface="Josefin Sans"/>
                        </a:rPr>
                        <a:t>171,900</a:t>
                      </a:r>
                      <a:endParaRPr>
                        <a:latin typeface="Josefin Sans"/>
                        <a:ea typeface="Josefin Sans"/>
                        <a:cs typeface="Josefin Sans"/>
                        <a:sym typeface="Josefin Sans"/>
                      </a:endParaRPr>
                    </a:p>
                  </a:txBody>
                  <a:tcPr marT="91425" marB="91425" marR="91425" marL="91425">
                    <a:lnL cap="flat" cmpd="sng" w="9525">
                      <a:solidFill>
                        <a:srgbClr val="AAAAAA"/>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Josefin Sans"/>
                          <a:ea typeface="Josefin Sans"/>
                          <a:cs typeface="Josefin Sans"/>
                          <a:sym typeface="Josefin Sans"/>
                        </a:rPr>
                        <a:t>31%</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latin typeface="Josefin Sans"/>
                          <a:ea typeface="Josefin Sans"/>
                          <a:cs typeface="Josefin Sans"/>
                          <a:sym typeface="Josefin Sans"/>
                        </a:rPr>
                        <a:t>Social &amp; Community Service Manager</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Josefin Sans"/>
                          <a:ea typeface="Josefin Sans"/>
                          <a:cs typeface="Josefin Sans"/>
                          <a:sym typeface="Josefin Sans"/>
                        </a:rPr>
                        <a:t>175,500</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AAAAAA"/>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Josefin Sans"/>
                          <a:ea typeface="Josefin Sans"/>
                          <a:cs typeface="Josefin Sans"/>
                          <a:sym typeface="Josefin Sans"/>
                        </a:rPr>
                        <a:t>205,400</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Josefin Sans"/>
                          <a:ea typeface="Josefin Sans"/>
                          <a:cs typeface="Josefin Sans"/>
                          <a:sym typeface="Josefin Sans"/>
                        </a:rPr>
                        <a:t>17%</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2975">
                <a:tc>
                  <a:txBody>
                    <a:bodyPr/>
                    <a:lstStyle/>
                    <a:p>
                      <a:pPr indent="0" lvl="0" marL="0" rtl="0" algn="l">
                        <a:spcBef>
                          <a:spcPts val="0"/>
                        </a:spcBef>
                        <a:spcAft>
                          <a:spcPts val="0"/>
                        </a:spcAft>
                        <a:buClr>
                          <a:srgbClr val="000000"/>
                        </a:buClr>
                        <a:buSzPts val="1100"/>
                        <a:buFont typeface="Arial"/>
                        <a:buNone/>
                      </a:pPr>
                      <a:r>
                        <a:rPr lang="en">
                          <a:solidFill>
                            <a:srgbClr val="000000"/>
                          </a:solidFill>
                          <a:latin typeface="Josefin Sans"/>
                          <a:ea typeface="Josefin Sans"/>
                          <a:cs typeface="Josefin Sans"/>
                          <a:sym typeface="Josefin Sans"/>
                        </a:rPr>
                        <a:t>Physical Therapist</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latin typeface="Josefin Sans"/>
                          <a:ea typeface="Josefin Sans"/>
                          <a:cs typeface="Josefin Sans"/>
                          <a:sym typeface="Josefin Sans"/>
                        </a:rPr>
                        <a:t>258,200</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a:solidFill>
                            <a:srgbClr val="000000"/>
                          </a:solidFill>
                          <a:latin typeface="Josefin Sans"/>
                          <a:ea typeface="Josefin Sans"/>
                          <a:cs typeface="Josefin Sans"/>
                          <a:sym typeface="Josefin Sans"/>
                        </a:rPr>
                        <a:t>304,676</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Josefin Sans"/>
                          <a:ea typeface="Josefin Sans"/>
                          <a:cs typeface="Josefin Sans"/>
                          <a:sym typeface="Josefin Sans"/>
                        </a:rPr>
                        <a:t>18%</a:t>
                      </a:r>
                      <a:endParaRPr>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5025">
                <a:tc>
                  <a:txBody>
                    <a:bodyPr/>
                    <a:lstStyle/>
                    <a:p>
                      <a:pPr indent="0" lvl="0" marL="0" rtl="0" algn="l">
                        <a:spcBef>
                          <a:spcPts val="0"/>
                        </a:spcBef>
                        <a:spcAft>
                          <a:spcPts val="0"/>
                        </a:spcAft>
                        <a:buNone/>
                      </a:pPr>
                      <a:r>
                        <a:rPr lang="en">
                          <a:latin typeface="Josefin Sans"/>
                          <a:ea typeface="Josefin Sans"/>
                          <a:cs typeface="Josefin Sans"/>
                          <a:sym typeface="Josefin Sans"/>
                        </a:rPr>
                        <a:t>Graphic Designer</a:t>
                      </a:r>
                      <a:endParaRPr>
                        <a:latin typeface="Josefin Sans"/>
                        <a:ea typeface="Josefin Sans"/>
                        <a:cs typeface="Josefin Sans"/>
                        <a:sym typeface="Josefin San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latin typeface="Josefin Sans"/>
                          <a:ea typeface="Josefin Sans"/>
                          <a:cs typeface="Josefin Sans"/>
                          <a:sym typeface="Josefin Sans"/>
                        </a:rPr>
                        <a:t>281,500</a:t>
                      </a:r>
                      <a:endParaRPr>
                        <a:latin typeface="Josefin Sans"/>
                        <a:ea typeface="Josefin Sans"/>
                        <a:cs typeface="Josefin Sans"/>
                        <a:sym typeface="Josefin San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latin typeface="Josefin Sans"/>
                          <a:ea typeface="Josefin Sans"/>
                          <a:cs typeface="Josefin Sans"/>
                          <a:sym typeface="Josefin Sans"/>
                        </a:rPr>
                        <a:t>270,240</a:t>
                      </a:r>
                      <a:endParaRPr>
                        <a:latin typeface="Josefin Sans"/>
                        <a:ea typeface="Josefin Sans"/>
                        <a:cs typeface="Josefin Sans"/>
                        <a:sym typeface="Josefin San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latin typeface="Josefin Sans"/>
                          <a:ea typeface="Josefin Sans"/>
                          <a:cs typeface="Josefin Sans"/>
                          <a:sym typeface="Josefin Sans"/>
                        </a:rPr>
                        <a:t>-4</a:t>
                      </a:r>
                      <a:r>
                        <a:rPr lang="en">
                          <a:latin typeface="Josefin Sans"/>
                          <a:ea typeface="Josefin Sans"/>
                          <a:cs typeface="Josefin Sans"/>
                          <a:sym typeface="Josefin Sans"/>
                        </a:rPr>
                        <a:t>%</a:t>
                      </a:r>
                      <a:endParaRPr>
                        <a:latin typeface="Josefin Sans"/>
                        <a:ea typeface="Josefin Sans"/>
                        <a:cs typeface="Josefin Sans"/>
                        <a:sym typeface="Josefin Sans"/>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
        <p:nvSpPr>
          <p:cNvPr id="439" name="Google Shape;439;p56"/>
          <p:cNvSpPr txBox="1"/>
          <p:nvPr/>
        </p:nvSpPr>
        <p:spPr>
          <a:xfrm>
            <a:off x="862150" y="4402050"/>
            <a:ext cx="4941300" cy="33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50">
                <a:solidFill>
                  <a:srgbClr val="333333"/>
                </a:solidFill>
                <a:latin typeface="Josefin Sans"/>
                <a:ea typeface="Josefin Sans"/>
                <a:cs typeface="Josefin Sans"/>
                <a:sym typeface="Josefin Sans"/>
              </a:rPr>
              <a:t>Source: U.S. Bureau of Labor Statistics, Employment Projections</a:t>
            </a:r>
            <a:endParaRPr>
              <a:latin typeface="Josefin Sans"/>
              <a:ea typeface="Josefin Sans"/>
              <a:cs typeface="Josefin Sans"/>
              <a:sym typeface="Josefi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7"/>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CTE Trailblazers Report: </a:t>
            </a:r>
            <a:r>
              <a:rPr lang="en" sz="2700"/>
              <a:t>Cluster</a:t>
            </a:r>
            <a:r>
              <a:rPr lang="en" sz="2700"/>
              <a:t> Analysis*</a:t>
            </a:r>
            <a:r>
              <a:rPr b="0" lang="en" sz="1800">
                <a:solidFill>
                  <a:srgbClr val="57797C"/>
                </a:solidFill>
                <a:highlight>
                  <a:srgbClr val="FFFFFF"/>
                </a:highlight>
                <a:latin typeface="Arial"/>
                <a:ea typeface="Arial"/>
                <a:cs typeface="Arial"/>
                <a:sym typeface="Arial"/>
              </a:rPr>
              <a:t> </a:t>
            </a:r>
            <a:endParaRPr b="0" sz="1800">
              <a:solidFill>
                <a:srgbClr val="57797C"/>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45" name="Google Shape;445;p57"/>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446" name="Google Shape;446;p57"/>
          <p:cNvGraphicFramePr/>
          <p:nvPr/>
        </p:nvGraphicFramePr>
        <p:xfrm>
          <a:off x="366925" y="1407835"/>
          <a:ext cx="3000000" cy="3000000"/>
        </p:xfrm>
        <a:graphic>
          <a:graphicData uri="http://schemas.openxmlformats.org/drawingml/2006/table">
            <a:tbl>
              <a:tblPr>
                <a:noFill/>
                <a:tableStyleId>{A31AA5E4-E421-42A3-B5CC-4071173FE153}</a:tableStyleId>
              </a:tblPr>
              <a:tblGrid>
                <a:gridCol w="8230950"/>
              </a:tblGrid>
              <a:tr h="424050">
                <a:tc>
                  <a:txBody>
                    <a:bodyPr/>
                    <a:lstStyle/>
                    <a:p>
                      <a:pPr indent="0" lvl="0" marL="0" rtl="0" algn="l">
                        <a:spcBef>
                          <a:spcPts val="0"/>
                        </a:spcBef>
                        <a:spcAft>
                          <a:spcPts val="0"/>
                        </a:spcAft>
                        <a:buNone/>
                      </a:pPr>
                      <a:r>
                        <a:rPr b="1" lang="en" sz="1700">
                          <a:latin typeface="Josefin Sans"/>
                          <a:ea typeface="Josefin Sans"/>
                          <a:cs typeface="Josefin Sans"/>
                          <a:sym typeface="Josefin Sans"/>
                        </a:rPr>
                        <a:t>What trends do we currently see? What trends may we anticipate?</a:t>
                      </a:r>
                      <a:endParaRPr b="1" sz="1700">
                        <a:latin typeface="Josefin Sans"/>
                        <a:ea typeface="Josefin Sans"/>
                        <a:cs typeface="Josefin Sans"/>
                        <a:sym typeface="Josefi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r>
              <a:tr h="566225">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By 2026, the STEM cluster is expected to employ about 76,000 workers, a 12% growth over the decade in the Commonwealth. </a:t>
                      </a:r>
                      <a:endParaRPr>
                        <a:solidFill>
                          <a:schemeClr val="dk1"/>
                        </a:solidFill>
                        <a:latin typeface="Josefin Sans"/>
                        <a:ea typeface="Josefin Sans"/>
                        <a:cs typeface="Josefin Sans"/>
                        <a:sym typeface="Josefin Sans"/>
                      </a:endParaRPr>
                    </a:p>
                  </a:txBody>
                  <a:tcPr marT="91425" marB="91425" marR="91425" marL="91425">
                    <a:lnT cap="flat" cmpd="sng" w="9525">
                      <a:solidFill>
                        <a:srgbClr val="9E9E9E"/>
                      </a:solidFill>
                      <a:prstDash val="solid"/>
                      <a:round/>
                      <a:headEnd len="sm" w="sm" type="none"/>
                      <a:tailEnd len="sm" w="sm" type="none"/>
                    </a:lnT>
                  </a:tcPr>
                </a:tc>
              </a:tr>
              <a:tr h="701900">
                <a:tc>
                  <a:txBody>
                    <a:bodyPr/>
                    <a:lstStyle/>
                    <a:p>
                      <a:pPr indent="0" lvl="0" marL="0" rtl="0" algn="l">
                        <a:spcBef>
                          <a:spcPts val="0"/>
                        </a:spcBef>
                        <a:spcAft>
                          <a:spcPts val="0"/>
                        </a:spcAft>
                        <a:buNone/>
                      </a:pPr>
                      <a:r>
                        <a:rPr lang="en">
                          <a:solidFill>
                            <a:schemeClr val="dk1"/>
                          </a:solidFill>
                          <a:latin typeface="Josefin Sans"/>
                          <a:ea typeface="Josefin Sans"/>
                          <a:cs typeface="Josefin Sans"/>
                          <a:sym typeface="Josefin Sans"/>
                        </a:rPr>
                        <a:t>Within the Marketing cluster, the Professional Sales pathway is projected to add nearly 15,000 new jobs by 2026―the highest projection of all pathways in the cluster.</a:t>
                      </a:r>
                      <a:endParaRPr>
                        <a:solidFill>
                          <a:schemeClr val="dk1"/>
                        </a:solidFill>
                        <a:latin typeface="Josefin Sans"/>
                        <a:ea typeface="Josefin Sans"/>
                        <a:cs typeface="Josefin Sans"/>
                        <a:sym typeface="Josefin Sans"/>
                      </a:endParaRPr>
                    </a:p>
                  </a:txBody>
                  <a:tcPr marT="91425" marB="91425" marR="91425" marL="91425"/>
                </a:tc>
              </a:tr>
              <a:tr h="566225">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From 2016 to 2026, the Finance cluster is expected to experience 11 percent job growth, slightly higher than the growth rate for the Commonwealth as a whole (10%).</a:t>
                      </a:r>
                      <a:endParaRPr>
                        <a:solidFill>
                          <a:schemeClr val="dk1"/>
                        </a:solidFill>
                        <a:latin typeface="Josefin Sans"/>
                        <a:ea typeface="Josefin Sans"/>
                        <a:cs typeface="Josefin Sans"/>
                        <a:sym typeface="Josefin Sans"/>
                      </a:endParaRPr>
                    </a:p>
                  </a:txBody>
                  <a:tcPr marT="91425" marB="91425" marR="91425" marL="91425"/>
                </a:tc>
              </a:tr>
              <a:tr h="592450">
                <a:tc>
                  <a:txBody>
                    <a:bodyPr/>
                    <a:lstStyle/>
                    <a:p>
                      <a:pPr indent="0" lvl="0" marL="0" rtl="0" algn="l">
                        <a:spcBef>
                          <a:spcPts val="0"/>
                        </a:spcBef>
                        <a:spcAft>
                          <a:spcPts val="0"/>
                        </a:spcAft>
                        <a:buClr>
                          <a:schemeClr val="dk1"/>
                        </a:buClr>
                        <a:buSzPts val="1100"/>
                        <a:buFont typeface="Arial"/>
                        <a:buNone/>
                      </a:pPr>
                      <a:r>
                        <a:rPr lang="en" sz="1500">
                          <a:solidFill>
                            <a:schemeClr val="dk1"/>
                          </a:solidFill>
                          <a:latin typeface="Josefin Sans"/>
                          <a:ea typeface="Josefin Sans"/>
                          <a:cs typeface="Josefin Sans"/>
                          <a:sym typeface="Josefin Sans"/>
                        </a:rPr>
                        <a:t>Registered Nurses are projected to see the greatest increase in the number of positions within the Health Science cluster by 2026 (9,341). </a:t>
                      </a:r>
                      <a:endParaRPr>
                        <a:solidFill>
                          <a:schemeClr val="dk1"/>
                        </a:solidFill>
                        <a:latin typeface="Josefin Sans"/>
                        <a:ea typeface="Josefin Sans"/>
                        <a:cs typeface="Josefin Sans"/>
                        <a:sym typeface="Josefin Sans"/>
                      </a:endParaRPr>
                    </a:p>
                  </a:txBody>
                  <a:tcPr marT="91425" marB="91425" marR="91425" marL="91425"/>
                </a:tc>
              </a:tr>
            </a:tbl>
          </a:graphicData>
        </a:graphic>
      </p:graphicFrame>
      <p:pic>
        <p:nvPicPr>
          <p:cNvPr id="447" name="Google Shape;447;p57"/>
          <p:cNvPicPr preferRelativeResize="0"/>
          <p:nvPr/>
        </p:nvPicPr>
        <p:blipFill>
          <a:blip r:embed="rId3">
            <a:alphaModFix/>
          </a:blip>
          <a:stretch>
            <a:fillRect/>
          </a:stretch>
        </p:blipFill>
        <p:spPr>
          <a:xfrm>
            <a:off x="2896500" y="133675"/>
            <a:ext cx="2492150" cy="820500"/>
          </a:xfrm>
          <a:prstGeom prst="rect">
            <a:avLst/>
          </a:prstGeom>
          <a:noFill/>
          <a:ln>
            <a:noFill/>
          </a:ln>
        </p:spPr>
      </p:pic>
      <p:sp>
        <p:nvSpPr>
          <p:cNvPr id="448" name="Google Shape;448;p57"/>
          <p:cNvSpPr txBox="1"/>
          <p:nvPr/>
        </p:nvSpPr>
        <p:spPr>
          <a:xfrm>
            <a:off x="138325" y="438235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Josefin Sans"/>
                <a:ea typeface="Josefin Sans"/>
                <a:cs typeface="Josefin Sans"/>
                <a:sym typeface="Josefin Sans"/>
              </a:rPr>
              <a:t>                 </a:t>
            </a:r>
            <a:r>
              <a:rPr lang="en" sz="1200">
                <a:latin typeface="Josefin Sans"/>
                <a:ea typeface="Josefin Sans"/>
                <a:cs typeface="Josefin Sans"/>
                <a:sym typeface="Josefin Sans"/>
              </a:rPr>
              <a:t>*Link to </a:t>
            </a:r>
            <a:r>
              <a:rPr b="1" lang="en" sz="1200" u="sng">
                <a:solidFill>
                  <a:schemeClr val="hlink"/>
                </a:solidFill>
                <a:latin typeface="Josefin Sans"/>
                <a:ea typeface="Josefin Sans"/>
                <a:cs typeface="Josefin Sans"/>
                <a:sym typeface="Josefin Sans"/>
                <a:hlinkClick r:id="rId4"/>
              </a:rPr>
              <a:t>CTE Trailblazers C</a:t>
            </a:r>
            <a:r>
              <a:rPr b="1" lang="en" sz="1200" u="sng">
                <a:solidFill>
                  <a:schemeClr val="hlink"/>
                </a:solidFill>
                <a:latin typeface="Josefin Sans"/>
                <a:ea typeface="Josefin Sans"/>
                <a:cs typeface="Josefin Sans"/>
                <a:sym typeface="Josefin Sans"/>
                <a:hlinkClick r:id="rId5"/>
              </a:rPr>
              <a:t>luster</a:t>
            </a:r>
            <a:r>
              <a:rPr b="1" lang="en" sz="1200" u="sng">
                <a:solidFill>
                  <a:schemeClr val="hlink"/>
                </a:solidFill>
                <a:latin typeface="Josefin Sans"/>
                <a:ea typeface="Josefin Sans"/>
                <a:cs typeface="Josefin Sans"/>
                <a:sym typeface="Josefin Sans"/>
                <a:hlinkClick r:id="rId6"/>
              </a:rPr>
              <a:t> Report</a:t>
            </a:r>
            <a:r>
              <a:rPr b="1" lang="en" sz="1200" u="sng">
                <a:solidFill>
                  <a:schemeClr val="hlink"/>
                </a:solidFill>
                <a:latin typeface="Josefin Sans"/>
                <a:ea typeface="Josefin Sans"/>
                <a:cs typeface="Josefin Sans"/>
                <a:sym typeface="Josefin Sans"/>
                <a:hlinkClick r:id="rId7"/>
              </a:rPr>
              <a:t>s</a:t>
            </a:r>
            <a:r>
              <a:rPr lang="en" sz="1200">
                <a:latin typeface="Josefin Sans"/>
                <a:ea typeface="Josefin Sans"/>
                <a:cs typeface="Josefin Sans"/>
                <a:sym typeface="Josefin Sans"/>
              </a:rPr>
              <a:t>                      </a:t>
            </a:r>
            <a:r>
              <a:rPr b="1" lang="en" sz="1200">
                <a:latin typeface="Josefin Sans"/>
                <a:ea typeface="Josefin Sans"/>
                <a:cs typeface="Josefin Sans"/>
                <a:sym typeface="Josefin Sans"/>
              </a:rPr>
              <a:t> *</a:t>
            </a:r>
            <a:r>
              <a:rPr lang="en" sz="1200">
                <a:latin typeface="Josefin Sans"/>
                <a:ea typeface="Josefin Sans"/>
                <a:cs typeface="Josefin Sans"/>
                <a:sym typeface="Josefin Sans"/>
              </a:rPr>
              <a:t>Link to </a:t>
            </a:r>
            <a:r>
              <a:rPr b="1" lang="en" sz="1200" u="sng">
                <a:solidFill>
                  <a:schemeClr val="hlink"/>
                </a:solidFill>
                <a:latin typeface="Josefin Sans"/>
                <a:ea typeface="Josefin Sans"/>
                <a:cs typeface="Josefin Sans"/>
                <a:sym typeface="Josefin Sans"/>
                <a:hlinkClick r:id="rId8"/>
              </a:rPr>
              <a:t>Virginia ACTE Fact Sheet</a:t>
            </a:r>
            <a:endParaRPr b="1" sz="1200">
              <a:latin typeface="Josefin Sans"/>
              <a:ea typeface="Josefin Sans"/>
              <a:cs typeface="Josefin Sans"/>
              <a:sym typeface="Josefi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8"/>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Jobs</a:t>
            </a:r>
            <a:r>
              <a:rPr lang="en"/>
              <a:t> EQ - Statewide Data Initiative</a:t>
            </a:r>
            <a:endParaRPr/>
          </a:p>
        </p:txBody>
      </p:sp>
      <p:sp>
        <p:nvSpPr>
          <p:cNvPr id="454" name="Google Shape;454;p58"/>
          <p:cNvSpPr txBox="1"/>
          <p:nvPr>
            <p:ph idx="1" type="body"/>
          </p:nvPr>
        </p:nvSpPr>
        <p:spPr>
          <a:xfrm>
            <a:off x="448625" y="14626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400"/>
              <a:t>Provides </a:t>
            </a:r>
            <a:r>
              <a:rPr lang="en" sz="1400" u="sng">
                <a:solidFill>
                  <a:schemeClr val="hlink"/>
                </a:solidFill>
                <a:hlinkClick r:id="rId3"/>
              </a:rPr>
              <a:t>online access via Chmura</a:t>
            </a:r>
            <a:r>
              <a:rPr b="0" lang="en" sz="1400"/>
              <a:t> to regional information about: </a:t>
            </a:r>
            <a:endParaRPr b="0" sz="1400"/>
          </a:p>
          <a:p>
            <a:pPr indent="-317500" lvl="0" marL="457200" rtl="0" algn="l">
              <a:spcBef>
                <a:spcPts val="1600"/>
              </a:spcBef>
              <a:spcAft>
                <a:spcPts val="0"/>
              </a:spcAft>
              <a:buSzPts val="1400"/>
              <a:buChar char="●"/>
            </a:pPr>
            <a:r>
              <a:rPr b="0" lang="en" sz="1400"/>
              <a:t>Demographics </a:t>
            </a:r>
            <a:endParaRPr b="0" sz="1400"/>
          </a:p>
          <a:p>
            <a:pPr indent="-317500" lvl="0" marL="457200" rtl="0" algn="l">
              <a:spcBef>
                <a:spcPts val="0"/>
              </a:spcBef>
              <a:spcAft>
                <a:spcPts val="0"/>
              </a:spcAft>
              <a:buSzPts val="1400"/>
              <a:buChar char="●"/>
            </a:pPr>
            <a:r>
              <a:rPr b="0" lang="en" sz="1400"/>
              <a:t>Employment </a:t>
            </a:r>
            <a:endParaRPr b="0" sz="1400"/>
          </a:p>
          <a:p>
            <a:pPr indent="-317500" lvl="0" marL="457200" rtl="0" algn="l">
              <a:spcBef>
                <a:spcPts val="0"/>
              </a:spcBef>
              <a:spcAft>
                <a:spcPts val="0"/>
              </a:spcAft>
              <a:buSzPts val="1400"/>
              <a:buChar char="●"/>
            </a:pPr>
            <a:r>
              <a:rPr b="0" lang="en" sz="1400"/>
              <a:t>Wage</a:t>
            </a:r>
            <a:endParaRPr b="0" sz="1400"/>
          </a:p>
          <a:p>
            <a:pPr indent="-317500" lvl="0" marL="457200" rtl="0" algn="l">
              <a:spcBef>
                <a:spcPts val="0"/>
              </a:spcBef>
              <a:spcAft>
                <a:spcPts val="0"/>
              </a:spcAft>
              <a:buSzPts val="1400"/>
              <a:buChar char="●"/>
            </a:pPr>
            <a:r>
              <a:rPr b="0" lang="en" sz="1400"/>
              <a:t>Job postings data</a:t>
            </a:r>
            <a:endParaRPr b="0" sz="1400"/>
          </a:p>
          <a:p>
            <a:pPr indent="-317500" lvl="0" marL="457200" rtl="0" algn="l">
              <a:spcBef>
                <a:spcPts val="0"/>
              </a:spcBef>
              <a:spcAft>
                <a:spcPts val="0"/>
              </a:spcAft>
              <a:buSzPts val="1400"/>
              <a:buChar char="●"/>
            </a:pPr>
            <a:r>
              <a:rPr b="0" lang="en" sz="1400"/>
              <a:t>Occupations</a:t>
            </a:r>
            <a:endParaRPr b="0" sz="1400"/>
          </a:p>
          <a:p>
            <a:pPr indent="-317500" lvl="0" marL="457200" rtl="0" algn="l">
              <a:spcBef>
                <a:spcPts val="0"/>
              </a:spcBef>
              <a:spcAft>
                <a:spcPts val="0"/>
              </a:spcAft>
              <a:buSzPts val="1400"/>
              <a:buChar char="●"/>
            </a:pPr>
            <a:r>
              <a:rPr b="0" lang="en" sz="1400"/>
              <a:t>Industries</a:t>
            </a:r>
            <a:endParaRPr b="0" sz="1400"/>
          </a:p>
          <a:p>
            <a:pPr indent="-317500" lvl="0" marL="457200" rtl="0" algn="l">
              <a:spcBef>
                <a:spcPts val="0"/>
              </a:spcBef>
              <a:spcAft>
                <a:spcPts val="0"/>
              </a:spcAft>
              <a:buSzPts val="1400"/>
              <a:buChar char="●"/>
            </a:pPr>
            <a:r>
              <a:rPr b="0" lang="en" sz="1400"/>
              <a:t>Skills </a:t>
            </a:r>
            <a:endParaRPr b="0" sz="1400"/>
          </a:p>
          <a:p>
            <a:pPr indent="-317500" lvl="0" marL="457200" rtl="0" algn="l">
              <a:spcBef>
                <a:spcPts val="0"/>
              </a:spcBef>
              <a:spcAft>
                <a:spcPts val="0"/>
              </a:spcAft>
              <a:buSzPts val="1400"/>
              <a:buChar char="●"/>
            </a:pPr>
            <a:r>
              <a:rPr b="0" lang="en" sz="1400"/>
              <a:t>Degrees/awards (postsecondary completions data from </a:t>
            </a:r>
            <a:r>
              <a:rPr b="0" lang="en" sz="1400"/>
              <a:t>IPEDS</a:t>
            </a:r>
            <a:r>
              <a:rPr b="0" lang="en" sz="1400"/>
              <a:t>)</a:t>
            </a:r>
            <a:endParaRPr b="0" sz="1400"/>
          </a:p>
          <a:p>
            <a:pPr indent="0" lvl="0" marL="0" rtl="0" algn="l">
              <a:spcBef>
                <a:spcPts val="1600"/>
              </a:spcBef>
              <a:spcAft>
                <a:spcPts val="1600"/>
              </a:spcAft>
              <a:buNone/>
            </a:pPr>
            <a:r>
              <a:rPr b="0" lang="en" sz="1400"/>
              <a:t>Each school division has received one license to access statewide data (down to a metro-area, county, and zip code, plus a 75-mile radius around the states border.)</a:t>
            </a:r>
            <a:endParaRPr b="0" sz="1400"/>
          </a:p>
        </p:txBody>
      </p:sp>
      <p:sp>
        <p:nvSpPr>
          <p:cNvPr id="455" name="Google Shape;455;p58"/>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9"/>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a:t>
            </a:r>
            <a:endParaRPr/>
          </a:p>
        </p:txBody>
      </p:sp>
      <p:sp>
        <p:nvSpPr>
          <p:cNvPr id="461" name="Google Shape;461;p59"/>
          <p:cNvSpPr txBox="1"/>
          <p:nvPr>
            <p:ph idx="1" type="body"/>
          </p:nvPr>
        </p:nvSpPr>
        <p:spPr>
          <a:xfrm>
            <a:off x="448625" y="14626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Nikki Finley, Ph.D.</a:t>
            </a:r>
            <a:endParaRPr/>
          </a:p>
          <a:p>
            <a:pPr indent="0" lvl="0" marL="0" rtl="0" algn="l">
              <a:spcBef>
                <a:spcPts val="0"/>
              </a:spcBef>
              <a:spcAft>
                <a:spcPts val="0"/>
              </a:spcAft>
              <a:buClr>
                <a:schemeClr val="dk1"/>
              </a:buClr>
              <a:buSzPts val="1100"/>
              <a:buFont typeface="Arial"/>
              <a:buNone/>
            </a:pPr>
            <a:r>
              <a:rPr b="0" lang="en"/>
              <a:t>Work-Based Learning Specialist - Regions 1, 2 and 8</a:t>
            </a:r>
            <a:endParaRPr b="0"/>
          </a:p>
          <a:p>
            <a:pPr indent="0" lvl="0" marL="0" rtl="0" algn="l">
              <a:spcBef>
                <a:spcPts val="0"/>
              </a:spcBef>
              <a:spcAft>
                <a:spcPts val="0"/>
              </a:spcAft>
              <a:buClr>
                <a:schemeClr val="dk1"/>
              </a:buClr>
              <a:buSzPts val="1100"/>
              <a:buFont typeface="Arial"/>
              <a:buNone/>
            </a:pPr>
            <a:r>
              <a:rPr b="0" lang="en" u="sng">
                <a:solidFill>
                  <a:schemeClr val="accent5"/>
                </a:solidFill>
                <a:hlinkClick r:id="rId3">
                  <a:extLst>
                    <a:ext uri="{A12FA001-AC4F-418D-AE19-62706E023703}">
                      <ahyp:hlinkClr val="tx"/>
                    </a:ext>
                  </a:extLst>
                </a:hlinkClick>
              </a:rPr>
              <a:t>nikki.finley@doe.virginia.gov</a:t>
            </a:r>
            <a:endParaRPr b="0"/>
          </a:p>
          <a:p>
            <a:pPr indent="0" lvl="0" marL="0" rtl="0" algn="l">
              <a:spcBef>
                <a:spcPts val="0"/>
              </a:spcBef>
              <a:spcAft>
                <a:spcPts val="0"/>
              </a:spcAft>
              <a:buClr>
                <a:schemeClr val="dk1"/>
              </a:buClr>
              <a:buSzPts val="1100"/>
              <a:buFont typeface="Arial"/>
              <a:buNone/>
            </a:pPr>
            <a:r>
              <a:t/>
            </a:r>
            <a:endParaRPr b="0"/>
          </a:p>
          <a:p>
            <a:pPr indent="0" lvl="0" marL="0" rtl="0" algn="l">
              <a:spcBef>
                <a:spcPts val="0"/>
              </a:spcBef>
              <a:spcAft>
                <a:spcPts val="0"/>
              </a:spcAft>
              <a:buClr>
                <a:schemeClr val="dk1"/>
              </a:buClr>
              <a:buSzPts val="1100"/>
              <a:buFont typeface="Arial"/>
              <a:buNone/>
            </a:pPr>
            <a:r>
              <a:rPr lang="en"/>
              <a:t>Stefanie Ells, M.Ed. </a:t>
            </a:r>
            <a:endParaRPr/>
          </a:p>
          <a:p>
            <a:pPr indent="0" lvl="0" marL="0" rtl="0" algn="l">
              <a:spcBef>
                <a:spcPts val="0"/>
              </a:spcBef>
              <a:spcAft>
                <a:spcPts val="0"/>
              </a:spcAft>
              <a:buClr>
                <a:schemeClr val="dk1"/>
              </a:buClr>
              <a:buSzPts val="1100"/>
              <a:buFont typeface="Arial"/>
              <a:buNone/>
            </a:pPr>
            <a:r>
              <a:rPr b="0" lang="en"/>
              <a:t>Work-Based Learning Specialist - Regions 3, 4 and 5 </a:t>
            </a:r>
            <a:endParaRPr b="0"/>
          </a:p>
          <a:p>
            <a:pPr indent="0" lvl="0" marL="0" rtl="0" algn="l">
              <a:spcBef>
                <a:spcPts val="0"/>
              </a:spcBef>
              <a:spcAft>
                <a:spcPts val="0"/>
              </a:spcAft>
              <a:buClr>
                <a:schemeClr val="dk1"/>
              </a:buClr>
              <a:buSzPts val="1100"/>
              <a:buFont typeface="Arial"/>
              <a:buNone/>
            </a:pPr>
            <a:r>
              <a:rPr b="0" lang="en" u="sng">
                <a:solidFill>
                  <a:schemeClr val="accent5"/>
                </a:solidFill>
                <a:hlinkClick r:id="rId4">
                  <a:extLst>
                    <a:ext uri="{A12FA001-AC4F-418D-AE19-62706E023703}">
                      <ahyp:hlinkClr val="tx"/>
                    </a:ext>
                  </a:extLst>
                </a:hlinkClick>
              </a:rPr>
              <a:t>stefanie.ells@doe.virginia.gov</a:t>
            </a:r>
            <a:r>
              <a:rPr b="0" lang="en"/>
              <a:t> </a:t>
            </a:r>
            <a:endParaRPr b="0"/>
          </a:p>
          <a:p>
            <a:pPr indent="0" lvl="0" marL="0" rtl="0" algn="l">
              <a:spcBef>
                <a:spcPts val="0"/>
              </a:spcBef>
              <a:spcAft>
                <a:spcPts val="0"/>
              </a:spcAft>
              <a:buClr>
                <a:schemeClr val="dk1"/>
              </a:buClr>
              <a:buSzPts val="1100"/>
              <a:buFont typeface="Arial"/>
              <a:buNone/>
            </a:pPr>
            <a:r>
              <a:t/>
            </a:r>
            <a:endParaRPr b="0"/>
          </a:p>
          <a:p>
            <a:pPr indent="0" lvl="0" marL="0" rtl="0" algn="l">
              <a:spcBef>
                <a:spcPts val="0"/>
              </a:spcBef>
              <a:spcAft>
                <a:spcPts val="0"/>
              </a:spcAft>
              <a:buClr>
                <a:schemeClr val="dk1"/>
              </a:buClr>
              <a:buSzPts val="1100"/>
              <a:buFont typeface="Arial"/>
              <a:buNone/>
            </a:pPr>
            <a:r>
              <a:rPr lang="en"/>
              <a:t>Erika Temple, MBA</a:t>
            </a:r>
            <a:endParaRPr/>
          </a:p>
          <a:p>
            <a:pPr indent="0" lvl="0" marL="0" rtl="0" algn="l">
              <a:spcBef>
                <a:spcPts val="0"/>
              </a:spcBef>
              <a:spcAft>
                <a:spcPts val="0"/>
              </a:spcAft>
              <a:buClr>
                <a:schemeClr val="dk1"/>
              </a:buClr>
              <a:buSzPts val="1100"/>
              <a:buFont typeface="Arial"/>
              <a:buNone/>
            </a:pPr>
            <a:r>
              <a:rPr b="0" lang="en"/>
              <a:t>Work-Based Learning Specialist - Regions 6 and 7</a:t>
            </a:r>
            <a:endParaRPr b="0"/>
          </a:p>
          <a:p>
            <a:pPr indent="0" lvl="0" marL="0" rtl="0" algn="l">
              <a:spcBef>
                <a:spcPts val="0"/>
              </a:spcBef>
              <a:spcAft>
                <a:spcPts val="0"/>
              </a:spcAft>
              <a:buClr>
                <a:schemeClr val="dk1"/>
              </a:buClr>
              <a:buSzPts val="1100"/>
              <a:buFont typeface="Arial"/>
              <a:buNone/>
            </a:pPr>
            <a:r>
              <a:rPr b="0" lang="en" u="sng">
                <a:solidFill>
                  <a:schemeClr val="accent5"/>
                </a:solidFill>
                <a:hlinkClick r:id="rId5">
                  <a:extLst>
                    <a:ext uri="{A12FA001-AC4F-418D-AE19-62706E023703}">
                      <ahyp:hlinkClr val="tx"/>
                    </a:ext>
                  </a:extLst>
                </a:hlinkClick>
              </a:rPr>
              <a:t>erika.temple@doe.virginia.gov</a:t>
            </a:r>
            <a:endParaRPr b="0" sz="2100"/>
          </a:p>
        </p:txBody>
      </p:sp>
      <p:sp>
        <p:nvSpPr>
          <p:cNvPr id="462" name="Google Shape;462;p59"/>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96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u="sng"/>
              <a:t>What</a:t>
            </a:r>
            <a:r>
              <a:rPr lang="en"/>
              <a:t> is High-Quality Work-Based Learning?</a:t>
            </a:r>
            <a:endParaRPr/>
          </a:p>
        </p:txBody>
      </p:sp>
      <p:sp>
        <p:nvSpPr>
          <p:cNvPr id="96" name="Google Shape;96;p18"/>
          <p:cNvSpPr txBox="1"/>
          <p:nvPr>
            <p:ph idx="1" type="body"/>
          </p:nvPr>
        </p:nvSpPr>
        <p:spPr>
          <a:xfrm>
            <a:off x="311700" y="1691225"/>
            <a:ext cx="8520600" cy="33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Virginia’s Career and Technical Education (CTE) programs include: </a:t>
            </a:r>
            <a:endParaRPr sz="1900"/>
          </a:p>
          <a:p>
            <a:pPr indent="-349250" lvl="0" marL="457200" rtl="0" algn="l">
              <a:spcBef>
                <a:spcPts val="0"/>
              </a:spcBef>
              <a:spcAft>
                <a:spcPts val="0"/>
              </a:spcAft>
              <a:buClr>
                <a:schemeClr val="dk1"/>
              </a:buClr>
              <a:buSzPts val="1900"/>
              <a:buChar char="●"/>
            </a:pPr>
            <a:r>
              <a:rPr b="0" lang="en" sz="1900">
                <a:solidFill>
                  <a:schemeClr val="dk1"/>
                </a:solidFill>
              </a:rPr>
              <a:t>Classroom instruction related to the WBL </a:t>
            </a:r>
            <a:r>
              <a:rPr b="0" lang="en" sz="1900">
                <a:solidFill>
                  <a:schemeClr val="dk1"/>
                </a:solidFill>
              </a:rPr>
              <a:t>experience</a:t>
            </a:r>
            <a:r>
              <a:rPr b="0" lang="en" sz="1900">
                <a:solidFill>
                  <a:schemeClr val="dk1"/>
                </a:solidFill>
              </a:rPr>
              <a:t> </a:t>
            </a:r>
            <a:endParaRPr b="0" sz="1900">
              <a:solidFill>
                <a:schemeClr val="dk1"/>
              </a:solidFill>
            </a:endParaRPr>
          </a:p>
          <a:p>
            <a:pPr indent="-349250" lvl="0" marL="457200" rtl="0" algn="l">
              <a:spcBef>
                <a:spcPts val="0"/>
              </a:spcBef>
              <a:spcAft>
                <a:spcPts val="0"/>
              </a:spcAft>
              <a:buClr>
                <a:schemeClr val="dk1"/>
              </a:buClr>
              <a:buSzPts val="1900"/>
              <a:buFont typeface="Arial"/>
              <a:buChar char="●"/>
            </a:pPr>
            <a:r>
              <a:rPr b="0" lang="en" sz="1900">
                <a:solidFill>
                  <a:schemeClr val="dk1"/>
                </a:solidFill>
              </a:rPr>
              <a:t>Participation in Career and Technical Student Organizations (CTSOs) </a:t>
            </a:r>
            <a:endParaRPr b="0" sz="1900">
              <a:solidFill>
                <a:schemeClr val="dk1"/>
              </a:solidFill>
            </a:endParaRPr>
          </a:p>
          <a:p>
            <a:pPr indent="-349250" lvl="0" marL="457200" rtl="0" algn="l">
              <a:spcBef>
                <a:spcPts val="0"/>
              </a:spcBef>
              <a:spcAft>
                <a:spcPts val="0"/>
              </a:spcAft>
              <a:buClr>
                <a:schemeClr val="dk1"/>
              </a:buClr>
              <a:buSzPts val="1900"/>
              <a:buFont typeface="Arial"/>
              <a:buChar char="●"/>
            </a:pPr>
            <a:r>
              <a:rPr b="0" lang="en" sz="1900">
                <a:solidFill>
                  <a:schemeClr val="dk1"/>
                </a:solidFill>
              </a:rPr>
              <a:t>School-coordinated Work-Based Learning (WBL) </a:t>
            </a:r>
            <a:endParaRPr b="0" sz="1900">
              <a:solidFill>
                <a:schemeClr val="dk1"/>
              </a:solidFill>
            </a:endParaRPr>
          </a:p>
          <a:p>
            <a:pPr indent="-349250" lvl="1" marL="914400" rtl="0" algn="l">
              <a:spcBef>
                <a:spcPts val="0"/>
              </a:spcBef>
              <a:spcAft>
                <a:spcPts val="0"/>
              </a:spcAft>
              <a:buClr>
                <a:schemeClr val="dk1"/>
              </a:buClr>
              <a:buSzPts val="1900"/>
              <a:buFont typeface="Arial"/>
              <a:buChar char="○"/>
            </a:pPr>
            <a:r>
              <a:rPr b="0" lang="en" sz="1900">
                <a:solidFill>
                  <a:schemeClr val="dk1"/>
                </a:solidFill>
              </a:rPr>
              <a:t>related to students’ career goals and/or interests </a:t>
            </a:r>
            <a:endParaRPr b="0" sz="1900">
              <a:solidFill>
                <a:schemeClr val="dk1"/>
              </a:solidFill>
            </a:endParaRPr>
          </a:p>
          <a:p>
            <a:pPr indent="-349250" lvl="1" marL="914400" rtl="0" algn="l">
              <a:spcBef>
                <a:spcPts val="0"/>
              </a:spcBef>
              <a:spcAft>
                <a:spcPts val="0"/>
              </a:spcAft>
              <a:buClr>
                <a:schemeClr val="dk1"/>
              </a:buClr>
              <a:buSzPts val="1900"/>
              <a:buFont typeface="Arial"/>
              <a:buChar char="○"/>
            </a:pPr>
            <a:r>
              <a:rPr b="0" lang="en" sz="1900">
                <a:solidFill>
                  <a:schemeClr val="dk1"/>
                </a:solidFill>
              </a:rPr>
              <a:t>integrated with instruction</a:t>
            </a:r>
            <a:endParaRPr b="0" sz="1900">
              <a:solidFill>
                <a:schemeClr val="dk1"/>
              </a:solidFill>
            </a:endParaRPr>
          </a:p>
          <a:p>
            <a:pPr indent="-349250" lvl="1" marL="914400" rtl="0" algn="l">
              <a:spcBef>
                <a:spcPts val="0"/>
              </a:spcBef>
              <a:spcAft>
                <a:spcPts val="0"/>
              </a:spcAft>
              <a:buClr>
                <a:schemeClr val="dk1"/>
              </a:buClr>
              <a:buSzPts val="1900"/>
              <a:buFont typeface="Arial"/>
              <a:buChar char="○"/>
            </a:pPr>
            <a:r>
              <a:rPr b="0" lang="en" sz="1900">
                <a:solidFill>
                  <a:schemeClr val="dk1"/>
                </a:solidFill>
              </a:rPr>
              <a:t>performed in partnership with local businesses and organizations</a:t>
            </a:r>
            <a:endParaRPr sz="1900">
              <a:solidFill>
                <a:srgbClr val="101820"/>
              </a:solidFill>
            </a:endParaRPr>
          </a:p>
          <a:p>
            <a:pPr indent="0" lvl="0" marL="0" rtl="0" algn="l">
              <a:spcBef>
                <a:spcPts val="0"/>
              </a:spcBef>
              <a:spcAft>
                <a:spcPts val="0"/>
              </a:spcAft>
              <a:buNone/>
            </a:pPr>
            <a:r>
              <a:t/>
            </a:r>
            <a:endParaRPr b="0" sz="1800"/>
          </a:p>
        </p:txBody>
      </p:sp>
      <p:sp>
        <p:nvSpPr>
          <p:cNvPr id="97" name="Google Shape;97;p18"/>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High-Quality WBL Experiences</a:t>
            </a:r>
            <a:endParaRPr/>
          </a:p>
        </p:txBody>
      </p:sp>
      <p:sp>
        <p:nvSpPr>
          <p:cNvPr id="103" name="Google Shape;103;p19"/>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04" name="Google Shape;104;p1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383BC5"/>
              </a:solidFill>
            </a:endParaRPr>
          </a:p>
        </p:txBody>
      </p:sp>
      <p:sp>
        <p:nvSpPr>
          <p:cNvPr id="105" name="Google Shape;105;p19"/>
          <p:cNvSpPr txBox="1"/>
          <p:nvPr/>
        </p:nvSpPr>
        <p:spPr>
          <a:xfrm>
            <a:off x="76200" y="1741925"/>
            <a:ext cx="1269300" cy="57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
                <a:latin typeface="Josefin Sans"/>
                <a:ea typeface="Josefin Sans"/>
                <a:cs typeface="Josefin Sans"/>
                <a:sym typeface="Josefin Sans"/>
              </a:rPr>
              <a:t>Job Shadowing</a:t>
            </a:r>
            <a:endParaRPr b="1" i="0" sz="1400" u="none" cap="none" strike="noStrike">
              <a:solidFill>
                <a:srgbClr val="059105"/>
              </a:solidFill>
              <a:latin typeface="Josefin Sans"/>
              <a:ea typeface="Josefin Sans"/>
              <a:cs typeface="Josefin Sans"/>
              <a:sym typeface="Josefin Sans"/>
            </a:endParaRPr>
          </a:p>
        </p:txBody>
      </p:sp>
      <p:sp>
        <p:nvSpPr>
          <p:cNvPr id="106" name="Google Shape;106;p19"/>
          <p:cNvSpPr txBox="1"/>
          <p:nvPr/>
        </p:nvSpPr>
        <p:spPr>
          <a:xfrm>
            <a:off x="1802675" y="1741875"/>
            <a:ext cx="11733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
                <a:latin typeface="Josefin Sans"/>
                <a:ea typeface="Josefin Sans"/>
                <a:cs typeface="Josefin Sans"/>
                <a:sym typeface="Josefin Sans"/>
              </a:rPr>
              <a:t>Service Learning</a:t>
            </a:r>
            <a:endParaRPr b="1" i="0" sz="1400" u="none" cap="none" strike="noStrike">
              <a:solidFill>
                <a:srgbClr val="000000"/>
              </a:solidFill>
              <a:latin typeface="Josefin Sans"/>
              <a:ea typeface="Josefin Sans"/>
              <a:cs typeface="Josefin Sans"/>
              <a:sym typeface="Josefin Sans"/>
            </a:endParaRPr>
          </a:p>
        </p:txBody>
      </p:sp>
      <p:sp>
        <p:nvSpPr>
          <p:cNvPr id="107" name="Google Shape;107;p19"/>
          <p:cNvSpPr txBox="1"/>
          <p:nvPr/>
        </p:nvSpPr>
        <p:spPr>
          <a:xfrm>
            <a:off x="3955197" y="1874650"/>
            <a:ext cx="14661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
                <a:latin typeface="Josefin Sans"/>
                <a:ea typeface="Josefin Sans"/>
                <a:cs typeface="Josefin Sans"/>
                <a:sym typeface="Josefin Sans"/>
              </a:rPr>
              <a:t>Mentorship</a:t>
            </a:r>
            <a:endParaRPr b="1" i="0" sz="1400" u="none" cap="none" strike="noStrike">
              <a:solidFill>
                <a:srgbClr val="000000"/>
              </a:solidFill>
              <a:latin typeface="Josefin Sans"/>
              <a:ea typeface="Josefin Sans"/>
              <a:cs typeface="Josefin Sans"/>
              <a:sym typeface="Josefin Sans"/>
            </a:endParaRPr>
          </a:p>
        </p:txBody>
      </p:sp>
      <p:sp>
        <p:nvSpPr>
          <p:cNvPr id="108" name="Google Shape;108;p19"/>
          <p:cNvSpPr txBox="1"/>
          <p:nvPr/>
        </p:nvSpPr>
        <p:spPr>
          <a:xfrm>
            <a:off x="2719691" y="1340638"/>
            <a:ext cx="17043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
                <a:latin typeface="Josefin Sans"/>
                <a:ea typeface="Josefin Sans"/>
                <a:cs typeface="Josefin Sans"/>
                <a:sym typeface="Josefin Sans"/>
              </a:rPr>
              <a:t>Externship</a:t>
            </a:r>
            <a:endParaRPr b="1" i="0" sz="1400" u="none" cap="none" strike="noStrike">
              <a:solidFill>
                <a:srgbClr val="059105"/>
              </a:solidFill>
              <a:latin typeface="Josefin Sans"/>
              <a:ea typeface="Josefin Sans"/>
              <a:cs typeface="Josefin Sans"/>
              <a:sym typeface="Josefin Sans"/>
            </a:endParaRPr>
          </a:p>
        </p:txBody>
      </p:sp>
      <p:sp>
        <p:nvSpPr>
          <p:cNvPr id="109" name="Google Shape;109;p19"/>
          <p:cNvSpPr txBox="1"/>
          <p:nvPr/>
        </p:nvSpPr>
        <p:spPr>
          <a:xfrm>
            <a:off x="6971304" y="1960850"/>
            <a:ext cx="1704300" cy="73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
                <a:latin typeface="Josefin Sans"/>
                <a:ea typeface="Josefin Sans"/>
                <a:cs typeface="Josefin Sans"/>
                <a:sym typeface="Josefin Sans"/>
              </a:rPr>
              <a:t>School-Based Enterprise</a:t>
            </a:r>
            <a:endParaRPr b="1" i="0" sz="1400" u="none" cap="none" strike="noStrike">
              <a:solidFill>
                <a:srgbClr val="000000"/>
              </a:solidFill>
              <a:latin typeface="Josefin Sans"/>
              <a:ea typeface="Josefin Sans"/>
              <a:cs typeface="Josefin Sans"/>
              <a:sym typeface="Josefin Sans"/>
            </a:endParaRPr>
          </a:p>
        </p:txBody>
      </p:sp>
      <p:sp>
        <p:nvSpPr>
          <p:cNvPr id="110" name="Google Shape;110;p19"/>
          <p:cNvSpPr txBox="1"/>
          <p:nvPr/>
        </p:nvSpPr>
        <p:spPr>
          <a:xfrm>
            <a:off x="831976" y="2679525"/>
            <a:ext cx="10830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Josefin Sans"/>
                <a:ea typeface="Josefin Sans"/>
                <a:cs typeface="Josefin Sans"/>
                <a:sym typeface="Josefin Sans"/>
              </a:rPr>
              <a:t>Internship</a:t>
            </a:r>
            <a:endParaRPr b="1" i="0" sz="1400" u="none" cap="none" strike="noStrike">
              <a:solidFill>
                <a:srgbClr val="000000"/>
              </a:solidFill>
              <a:latin typeface="Josefin Sans"/>
              <a:ea typeface="Josefin Sans"/>
              <a:cs typeface="Josefin Sans"/>
              <a:sym typeface="Josefin Sans"/>
            </a:endParaRPr>
          </a:p>
        </p:txBody>
      </p:sp>
      <p:sp>
        <p:nvSpPr>
          <p:cNvPr id="111" name="Google Shape;111;p19"/>
          <p:cNvSpPr txBox="1"/>
          <p:nvPr/>
        </p:nvSpPr>
        <p:spPr>
          <a:xfrm>
            <a:off x="2946758" y="4204697"/>
            <a:ext cx="12693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Josefin Sans"/>
                <a:ea typeface="Josefin Sans"/>
                <a:cs typeface="Josefin Sans"/>
                <a:sym typeface="Josefin Sans"/>
              </a:rPr>
              <a:t>Clinical Experience</a:t>
            </a:r>
            <a:endParaRPr b="1" i="0" sz="1400" u="none" cap="none" strike="noStrike">
              <a:solidFill>
                <a:srgbClr val="000000"/>
              </a:solidFill>
              <a:highlight>
                <a:srgbClr val="FFFFFF"/>
              </a:highlight>
              <a:latin typeface="Josefin Sans"/>
              <a:ea typeface="Josefin Sans"/>
              <a:cs typeface="Josefin Sans"/>
              <a:sym typeface="Josefin Sans"/>
            </a:endParaRPr>
          </a:p>
        </p:txBody>
      </p:sp>
      <p:sp>
        <p:nvSpPr>
          <p:cNvPr id="112" name="Google Shape;112;p19"/>
          <p:cNvSpPr txBox="1"/>
          <p:nvPr/>
        </p:nvSpPr>
        <p:spPr>
          <a:xfrm>
            <a:off x="2597900" y="3342400"/>
            <a:ext cx="24012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Josefin Sans"/>
                <a:ea typeface="Josefin Sans"/>
                <a:cs typeface="Josefin Sans"/>
                <a:sym typeface="Josefin Sans"/>
              </a:rPr>
              <a:t>Cooperative Education</a:t>
            </a:r>
            <a:endParaRPr b="1" i="0" sz="1400" u="none" cap="none" strike="noStrike">
              <a:solidFill>
                <a:srgbClr val="0070C0"/>
              </a:solidFill>
              <a:latin typeface="Josefin Sans"/>
              <a:ea typeface="Josefin Sans"/>
              <a:cs typeface="Josefin Sans"/>
              <a:sym typeface="Josefin Sans"/>
            </a:endParaRPr>
          </a:p>
        </p:txBody>
      </p:sp>
      <p:sp>
        <p:nvSpPr>
          <p:cNvPr id="113" name="Google Shape;113;p19"/>
          <p:cNvSpPr txBox="1"/>
          <p:nvPr/>
        </p:nvSpPr>
        <p:spPr>
          <a:xfrm>
            <a:off x="4401850" y="4325051"/>
            <a:ext cx="1995000" cy="57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Josefin Sans"/>
                <a:ea typeface="Josefin Sans"/>
                <a:cs typeface="Josefin Sans"/>
                <a:sym typeface="Josefin Sans"/>
              </a:rPr>
              <a:t>Youth Registered Apprenticeship </a:t>
            </a:r>
            <a:endParaRPr b="1" i="0" sz="1400" u="none" cap="none" strike="noStrike">
              <a:solidFill>
                <a:srgbClr val="059105"/>
              </a:solidFill>
              <a:latin typeface="Josefin Sans"/>
              <a:ea typeface="Josefin Sans"/>
              <a:cs typeface="Josefin Sans"/>
              <a:sym typeface="Josefin Sans"/>
            </a:endParaRPr>
          </a:p>
        </p:txBody>
      </p:sp>
      <p:pic>
        <p:nvPicPr>
          <p:cNvPr id="114" name="Google Shape;114;p19"/>
          <p:cNvPicPr preferRelativeResize="0"/>
          <p:nvPr/>
        </p:nvPicPr>
        <p:blipFill rotWithShape="1">
          <a:blip r:embed="rId3">
            <a:alphaModFix/>
          </a:blip>
          <a:srcRect b="0" l="0" r="0" t="0"/>
          <a:stretch/>
        </p:blipFill>
        <p:spPr>
          <a:xfrm>
            <a:off x="7139000" y="3983250"/>
            <a:ext cx="178275" cy="178275"/>
          </a:xfrm>
          <a:prstGeom prst="rect">
            <a:avLst/>
          </a:prstGeom>
          <a:noFill/>
          <a:ln>
            <a:noFill/>
          </a:ln>
        </p:spPr>
      </p:pic>
      <p:sp>
        <p:nvSpPr>
          <p:cNvPr id="115" name="Google Shape;115;p19"/>
          <p:cNvSpPr txBox="1"/>
          <p:nvPr/>
        </p:nvSpPr>
        <p:spPr>
          <a:xfrm>
            <a:off x="9542200" y="4785350"/>
            <a:ext cx="1342500" cy="882600"/>
          </a:xfrm>
          <a:prstGeom prst="rect">
            <a:avLst/>
          </a:prstGeom>
          <a:noFill/>
          <a:ln>
            <a:noFill/>
          </a:ln>
        </p:spPr>
        <p:txBody>
          <a:bodyPr anchorCtr="0" anchor="ctr" bIns="91425" lIns="91425" spcFirstLastPara="1" rIns="91425" wrap="square" tIns="91425">
            <a:noAutofit/>
          </a:bodyPr>
          <a:lstStyle/>
          <a:p>
            <a:pPr indent="0" lvl="0" marL="114300" marR="114300" rtl="0" algn="l">
              <a:lnSpc>
                <a:spcPct val="115000"/>
              </a:lnSpc>
              <a:spcBef>
                <a:spcPts val="0"/>
              </a:spcBef>
              <a:spcAft>
                <a:spcPts val="0"/>
              </a:spcAft>
              <a:buClr>
                <a:srgbClr val="000000"/>
              </a:buClr>
              <a:buSzPts val="1050"/>
              <a:buFont typeface="Arial"/>
              <a:buNone/>
            </a:pPr>
            <a:r>
              <a:t/>
            </a:r>
            <a:endParaRPr b="0" i="0" sz="1050" u="none" cap="none" strike="noStrike">
              <a:solidFill>
                <a:srgbClr val="3C4043"/>
              </a:solidFill>
              <a:highlight>
                <a:srgbClr val="E8EAED"/>
              </a:highlight>
              <a:latin typeface="Roboto"/>
              <a:ea typeface="Roboto"/>
              <a:cs typeface="Roboto"/>
              <a:sym typeface="Roboto"/>
            </a:endParaRPr>
          </a:p>
        </p:txBody>
      </p:sp>
      <p:sp>
        <p:nvSpPr>
          <p:cNvPr id="116" name="Google Shape;116;p19"/>
          <p:cNvSpPr txBox="1"/>
          <p:nvPr/>
        </p:nvSpPr>
        <p:spPr>
          <a:xfrm>
            <a:off x="176375" y="3809800"/>
            <a:ext cx="17043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
                <a:highlight>
                  <a:srgbClr val="FFFFFF"/>
                </a:highlight>
                <a:latin typeface="Josefin Sans"/>
                <a:ea typeface="Josefin Sans"/>
                <a:cs typeface="Josefin Sans"/>
                <a:sym typeface="Josefin Sans"/>
              </a:rPr>
              <a:t>Entrepreneurship</a:t>
            </a:r>
            <a:endParaRPr b="1" i="0" sz="1400" u="none" cap="none" strike="noStrike">
              <a:solidFill>
                <a:srgbClr val="000000"/>
              </a:solidFill>
              <a:highlight>
                <a:srgbClr val="FFFFFF"/>
              </a:highlight>
              <a:latin typeface="Josefin Sans"/>
              <a:ea typeface="Josefin Sans"/>
              <a:cs typeface="Josefin Sans"/>
              <a:sym typeface="Josefin Sans"/>
            </a:endParaRPr>
          </a:p>
        </p:txBody>
      </p:sp>
      <p:sp>
        <p:nvSpPr>
          <p:cNvPr id="117" name="Google Shape;117;p19"/>
          <p:cNvSpPr txBox="1"/>
          <p:nvPr/>
        </p:nvSpPr>
        <p:spPr>
          <a:xfrm>
            <a:off x="6577175" y="3359263"/>
            <a:ext cx="17043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Josefin Sans"/>
                <a:ea typeface="Josefin Sans"/>
                <a:cs typeface="Josefin Sans"/>
                <a:sym typeface="Josefin Sans"/>
              </a:rPr>
              <a:t>Registered Apprenticeship </a:t>
            </a:r>
            <a:endParaRPr b="1" i="0" sz="1400" u="none" cap="none" strike="noStrike">
              <a:solidFill>
                <a:srgbClr val="059105"/>
              </a:solidFill>
              <a:latin typeface="Josefin Sans"/>
              <a:ea typeface="Josefin Sans"/>
              <a:cs typeface="Josefin Sans"/>
              <a:sym typeface="Josefin Sans"/>
            </a:endParaRPr>
          </a:p>
        </p:txBody>
      </p:sp>
      <p:sp>
        <p:nvSpPr>
          <p:cNvPr id="118" name="Google Shape;118;p19"/>
          <p:cNvSpPr txBox="1"/>
          <p:nvPr/>
        </p:nvSpPr>
        <p:spPr>
          <a:xfrm>
            <a:off x="4996700" y="2735300"/>
            <a:ext cx="32496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Josefin Sans"/>
                <a:ea typeface="Josefin Sans"/>
                <a:cs typeface="Josefin Sans"/>
                <a:sym typeface="Josefin Sans"/>
              </a:rPr>
              <a:t>Sup</a:t>
            </a:r>
            <a:r>
              <a:rPr b="1" i="0" lang="en" sz="1400" u="none" cap="none" strike="noStrike">
                <a:solidFill>
                  <a:srgbClr val="000000"/>
                </a:solidFill>
                <a:latin typeface="Josefin Sans"/>
                <a:ea typeface="Josefin Sans"/>
                <a:cs typeface="Josefin Sans"/>
                <a:sym typeface="Josefin Sans"/>
              </a:rPr>
              <a:t>ervi</a:t>
            </a:r>
            <a:r>
              <a:rPr b="1" lang="en">
                <a:latin typeface="Josefin Sans"/>
                <a:ea typeface="Josefin Sans"/>
                <a:cs typeface="Josefin Sans"/>
                <a:sym typeface="Josefin Sans"/>
              </a:rPr>
              <a:t>sed Agricultural Experience*</a:t>
            </a:r>
            <a:endParaRPr b="1">
              <a:latin typeface="Josefin Sans"/>
              <a:ea typeface="Josefin Sans"/>
              <a:cs typeface="Josefin Sans"/>
              <a:sym typeface="Josefin Sans"/>
            </a:endParaRPr>
          </a:p>
        </p:txBody>
      </p:sp>
      <p:sp>
        <p:nvSpPr>
          <p:cNvPr id="119" name="Google Shape;119;p19"/>
          <p:cNvSpPr txBox="1"/>
          <p:nvPr/>
        </p:nvSpPr>
        <p:spPr>
          <a:xfrm>
            <a:off x="7042550" y="2901350"/>
            <a:ext cx="186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Josefin Sans"/>
                <a:ea typeface="Josefin Sans"/>
                <a:cs typeface="Josefin Sans"/>
                <a:sym typeface="Josefin Sans"/>
              </a:rPr>
              <a:t>*Added July 1, 2021</a:t>
            </a:r>
            <a:endParaRPr>
              <a:latin typeface="Josefin Sans"/>
              <a:ea typeface="Josefin Sans"/>
              <a:cs typeface="Josefin Sans"/>
              <a:sym typeface="Josefin Sans"/>
            </a:endParaRPr>
          </a:p>
        </p:txBody>
      </p:sp>
      <p:grpSp>
        <p:nvGrpSpPr>
          <p:cNvPr id="120" name="Google Shape;120;p19"/>
          <p:cNvGrpSpPr/>
          <p:nvPr/>
        </p:nvGrpSpPr>
        <p:grpSpPr>
          <a:xfrm>
            <a:off x="450969" y="1467701"/>
            <a:ext cx="8899499" cy="3058403"/>
            <a:chOff x="1364392" y="1522126"/>
            <a:chExt cx="9063549" cy="4864647"/>
          </a:xfrm>
        </p:grpSpPr>
        <p:sp>
          <p:nvSpPr>
            <p:cNvPr id="121" name="Google Shape;121;p19"/>
            <p:cNvSpPr/>
            <p:nvPr/>
          </p:nvSpPr>
          <p:spPr>
            <a:xfrm rot="-266576">
              <a:off x="1376019" y="1601516"/>
              <a:ext cx="2066802" cy="327961"/>
            </a:xfrm>
            <a:custGeom>
              <a:rect b="b" l="l" r="r" t="t"/>
              <a:pathLst>
                <a:path extrusionOk="0" h="86" w="725">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solidFill>
              <a:schemeClr val="dk1"/>
            </a:solidFill>
            <a:ln>
              <a:noFill/>
            </a:ln>
            <a:effectLst>
              <a:outerShdw blurRad="57150" rotWithShape="0" algn="bl" dir="5400000" dist="19050">
                <a:srgbClr val="000000">
                  <a:alpha val="498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19"/>
            <p:cNvSpPr/>
            <p:nvPr/>
          </p:nvSpPr>
          <p:spPr>
            <a:xfrm rot="-162419">
              <a:off x="4328131" y="5210099"/>
              <a:ext cx="5101309" cy="1057005"/>
            </a:xfrm>
            <a:custGeom>
              <a:rect b="b" l="l" r="r" t="t"/>
              <a:pathLst>
                <a:path extrusionOk="0" h="297" w="1775">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solidFill>
              <a:schemeClr val="dk1"/>
            </a:solidFill>
            <a:ln>
              <a:noFill/>
            </a:ln>
            <a:effectLst>
              <a:outerShdw blurRad="57150" rotWithShape="0" algn="bl" dir="5400000" dist="19050">
                <a:srgbClr val="000000">
                  <a:alpha val="498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19"/>
            <p:cNvSpPr/>
            <p:nvPr/>
          </p:nvSpPr>
          <p:spPr>
            <a:xfrm>
              <a:off x="1473574" y="1753003"/>
              <a:ext cx="8954368" cy="4035431"/>
            </a:xfrm>
            <a:custGeom>
              <a:rect b="b" l="l" r="r" t="t"/>
              <a:pathLst>
                <a:path extrusionOk="0" h="1205" w="1204">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solidFill>
              <a:schemeClr val="dk1"/>
            </a:solidFill>
            <a:ln>
              <a:noFill/>
            </a:ln>
            <a:effectLst>
              <a:outerShdw blurRad="57150" rotWithShape="0" algn="bl" dir="5400000" dist="19050">
                <a:srgbClr val="000000">
                  <a:alpha val="498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24" name="Google Shape;124;p19"/>
          <p:cNvSpPr/>
          <p:nvPr/>
        </p:nvSpPr>
        <p:spPr>
          <a:xfrm>
            <a:off x="633575" y="15264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2309975" y="15264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3452975" y="16026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4595975" y="16788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6729575" y="21360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4900775" y="25932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1956875" y="3062638"/>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1802675" y="3550513"/>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2767175" y="3736250"/>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3529175" y="3888650"/>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5357975" y="4041050"/>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6805775" y="4041050"/>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6" name="Google Shape;136;p19"/>
          <p:cNvGraphicFramePr/>
          <p:nvPr/>
        </p:nvGraphicFramePr>
        <p:xfrm>
          <a:off x="6577175" y="813700"/>
          <a:ext cx="3000000" cy="3000000"/>
        </p:xfrm>
        <a:graphic>
          <a:graphicData uri="http://schemas.openxmlformats.org/drawingml/2006/table">
            <a:tbl>
              <a:tblPr>
                <a:noFill/>
                <a:tableStyleId>{A31AA5E4-E421-42A3-B5CC-4071173FE153}</a:tableStyleId>
              </a:tblPr>
              <a:tblGrid>
                <a:gridCol w="1127575"/>
                <a:gridCol w="1127575"/>
              </a:tblGrid>
              <a:tr h="381000">
                <a:tc>
                  <a:txBody>
                    <a:bodyPr/>
                    <a:lstStyle/>
                    <a:p>
                      <a:pPr indent="0" lvl="0" marL="0" rtl="0" algn="l">
                        <a:spcBef>
                          <a:spcPts val="0"/>
                        </a:spcBef>
                        <a:spcAft>
                          <a:spcPts val="0"/>
                        </a:spcAft>
                        <a:buNone/>
                      </a:pPr>
                      <a:r>
                        <a:rPr b="1" lang="en" sz="1200">
                          <a:latin typeface="Josefin Sans"/>
                          <a:ea typeface="Josefin Sans"/>
                          <a:cs typeface="Josefin Sans"/>
                          <a:sym typeface="Josefin Sans"/>
                        </a:rPr>
                        <a:t>Grades 6-12</a:t>
                      </a:r>
                      <a:endParaRPr b="1" sz="1200">
                        <a:latin typeface="Josefin Sans"/>
                        <a:ea typeface="Josefin Sans"/>
                        <a:cs typeface="Josefin Sans"/>
                        <a:sym typeface="Josefin Sa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200">
                          <a:latin typeface="Josefin Sans"/>
                          <a:ea typeface="Josefin Sans"/>
                          <a:cs typeface="Josefin Sans"/>
                          <a:sym typeface="Josefin Sans"/>
                        </a:rPr>
                        <a:t>Grades 9-12</a:t>
                      </a:r>
                      <a:endParaRPr b="1" sz="1200">
                        <a:latin typeface="Josefin Sans"/>
                        <a:ea typeface="Josefin Sans"/>
                        <a:cs typeface="Josefin Sans"/>
                        <a:sym typeface="Josefin Sa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37" name="Google Shape;137;p19"/>
          <p:cNvSpPr/>
          <p:nvPr/>
        </p:nvSpPr>
        <p:spPr>
          <a:xfrm>
            <a:off x="8177375" y="916850"/>
            <a:ext cx="178200" cy="178200"/>
          </a:xfrm>
          <a:prstGeom prst="ellipse">
            <a:avLst/>
          </a:prstGeom>
          <a:solidFill>
            <a:srgbClr val="31CCE6"/>
          </a:solidFill>
          <a:ln cap="flat" cmpd="sng" w="9525">
            <a:solidFill>
              <a:srgbClr val="31CC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8177375" y="1297850"/>
            <a:ext cx="178200" cy="1782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20"/>
          <p:cNvSpPr txBox="1"/>
          <p:nvPr>
            <p:ph type="ctrTitle"/>
          </p:nvPr>
        </p:nvSpPr>
        <p:spPr>
          <a:xfrm>
            <a:off x="311708" y="15497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sz="4300" u="sng"/>
              <a:t>Why</a:t>
            </a:r>
            <a:r>
              <a:rPr lang="en" sz="4300"/>
              <a:t> is High-Quality WBL Important?</a:t>
            </a:r>
            <a:endParaRPr sz="4300"/>
          </a:p>
        </p:txBody>
      </p:sp>
      <p:sp>
        <p:nvSpPr>
          <p:cNvPr id="144" name="Google Shape;144;p20"/>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50" name="Google Shape;150;p21"/>
          <p:cNvSpPr/>
          <p:nvPr/>
        </p:nvSpPr>
        <p:spPr>
          <a:xfrm>
            <a:off x="4051150" y="913500"/>
            <a:ext cx="1923300" cy="1712700"/>
          </a:xfrm>
          <a:prstGeom prst="ellipse">
            <a:avLst/>
          </a:prstGeom>
          <a:solidFill>
            <a:srgbClr val="FFD966"/>
          </a:solidFill>
          <a:ln cap="flat" cmpd="sng" w="28575">
            <a:solidFill>
              <a:srgbClr val="FFD96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Josefin Sans"/>
                <a:ea typeface="Josefin Sans"/>
                <a:cs typeface="Josefin Sans"/>
                <a:sym typeface="Josefin Sans"/>
              </a:rPr>
              <a:t>Content</a:t>
            </a:r>
            <a:endParaRPr b="1" sz="1600">
              <a:solidFill>
                <a:schemeClr val="dk1"/>
              </a:solidFill>
              <a:latin typeface="Josefin Sans"/>
              <a:ea typeface="Josefin Sans"/>
              <a:cs typeface="Josefin Sans"/>
              <a:sym typeface="Josefin Sans"/>
            </a:endParaRPr>
          </a:p>
          <a:p>
            <a:pPr indent="0" lvl="0" marL="0" rtl="0" algn="ctr">
              <a:spcBef>
                <a:spcPts val="0"/>
              </a:spcBef>
              <a:spcAft>
                <a:spcPts val="0"/>
              </a:spcAft>
              <a:buNone/>
            </a:pPr>
            <a:r>
              <a:rPr b="1" lang="en" sz="1600">
                <a:solidFill>
                  <a:schemeClr val="dk1"/>
                </a:solidFill>
                <a:latin typeface="Josefin Sans"/>
                <a:ea typeface="Josefin Sans"/>
                <a:cs typeface="Josefin Sans"/>
                <a:sym typeface="Josefin Sans"/>
              </a:rPr>
              <a:t>Knowledge</a:t>
            </a:r>
            <a:r>
              <a:rPr lang="en" sz="1600">
                <a:solidFill>
                  <a:schemeClr val="dk1"/>
                </a:solidFill>
                <a:latin typeface="Josefin Sans"/>
                <a:ea typeface="Josefin Sans"/>
                <a:cs typeface="Josefin Sans"/>
                <a:sym typeface="Josefin Sans"/>
              </a:rPr>
              <a:t> </a:t>
            </a:r>
            <a:endParaRPr sz="1600">
              <a:solidFill>
                <a:schemeClr val="dk1"/>
              </a:solidFill>
              <a:latin typeface="Josefin Sans"/>
              <a:ea typeface="Josefin Sans"/>
              <a:cs typeface="Josefin Sans"/>
              <a:sym typeface="Josefin Sans"/>
            </a:endParaRPr>
          </a:p>
        </p:txBody>
      </p:sp>
      <p:sp>
        <p:nvSpPr>
          <p:cNvPr id="151" name="Google Shape;151;p21"/>
          <p:cNvSpPr/>
          <p:nvPr/>
        </p:nvSpPr>
        <p:spPr>
          <a:xfrm>
            <a:off x="2908175" y="2056600"/>
            <a:ext cx="1923300" cy="1712700"/>
          </a:xfrm>
          <a:prstGeom prst="ellipse">
            <a:avLst/>
          </a:prstGeom>
          <a:solidFill>
            <a:srgbClr val="EA9999"/>
          </a:solidFill>
          <a:ln cap="flat" cmpd="sng" w="28575">
            <a:solidFill>
              <a:srgbClr val="EA9999"/>
            </a:solidFill>
            <a:prstDash val="solid"/>
            <a:round/>
            <a:headEnd len="sm" w="sm" type="none"/>
            <a:tailEnd len="sm" w="sm" type="none"/>
          </a:ln>
          <a:effectLst>
            <a:outerShdw blurRad="57150" rotWithShape="0" algn="bl" dir="5400000" dist="19050">
              <a:srgbClr val="695D46"/>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Josefin Sans"/>
                <a:ea typeface="Josefin Sans"/>
                <a:cs typeface="Josefin Sans"/>
                <a:sym typeface="Josefin Sans"/>
              </a:rPr>
              <a:t>Career Planning</a:t>
            </a:r>
            <a:endParaRPr sz="1600">
              <a:solidFill>
                <a:schemeClr val="dk1"/>
              </a:solidFill>
              <a:latin typeface="Josefin Sans"/>
              <a:ea typeface="Josefin Sans"/>
              <a:cs typeface="Josefin Sans"/>
              <a:sym typeface="Josefin Sans"/>
            </a:endParaRPr>
          </a:p>
        </p:txBody>
      </p:sp>
      <p:sp>
        <p:nvSpPr>
          <p:cNvPr id="152" name="Google Shape;152;p21"/>
          <p:cNvSpPr/>
          <p:nvPr/>
        </p:nvSpPr>
        <p:spPr>
          <a:xfrm>
            <a:off x="5171050" y="2056500"/>
            <a:ext cx="1873800" cy="1712700"/>
          </a:xfrm>
          <a:prstGeom prst="ellipse">
            <a:avLst/>
          </a:prstGeom>
          <a:solidFill>
            <a:srgbClr val="93C47D"/>
          </a:solidFill>
          <a:ln cap="flat" cmpd="sng" w="28575">
            <a:solidFill>
              <a:srgbClr val="93C47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Josefin Sans"/>
                <a:ea typeface="Josefin Sans"/>
                <a:cs typeface="Josefin Sans"/>
                <a:sym typeface="Josefin Sans"/>
              </a:rPr>
              <a:t>Workplace Skills</a:t>
            </a:r>
            <a:r>
              <a:rPr lang="en" sz="1600">
                <a:solidFill>
                  <a:schemeClr val="dk1"/>
                </a:solidFill>
                <a:latin typeface="Josefin Sans"/>
                <a:ea typeface="Josefin Sans"/>
                <a:cs typeface="Josefin Sans"/>
                <a:sym typeface="Josefin Sans"/>
              </a:rPr>
              <a:t> </a:t>
            </a:r>
            <a:endParaRPr sz="1600">
              <a:solidFill>
                <a:schemeClr val="dk1"/>
              </a:solidFill>
              <a:latin typeface="Josefin Sans"/>
              <a:ea typeface="Josefin Sans"/>
              <a:cs typeface="Josefin Sans"/>
              <a:sym typeface="Josefin Sans"/>
            </a:endParaRPr>
          </a:p>
        </p:txBody>
      </p:sp>
      <p:sp>
        <p:nvSpPr>
          <p:cNvPr id="153" name="Google Shape;153;p21"/>
          <p:cNvSpPr/>
          <p:nvPr/>
        </p:nvSpPr>
        <p:spPr>
          <a:xfrm>
            <a:off x="3951850" y="3148200"/>
            <a:ext cx="2076000" cy="1841400"/>
          </a:xfrm>
          <a:prstGeom prst="ellipse">
            <a:avLst/>
          </a:prstGeom>
          <a:solidFill>
            <a:srgbClr val="6FA8DC"/>
          </a:solidFill>
          <a:ln cap="flat" cmpd="sng" w="28575">
            <a:solidFill>
              <a:srgbClr val="6FA8D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Josefin Sans"/>
                <a:ea typeface="Josefin Sans"/>
                <a:cs typeface="Josefin Sans"/>
                <a:sym typeface="Josefin Sans"/>
              </a:rPr>
              <a:t>Community &amp; Civic</a:t>
            </a:r>
            <a:endParaRPr b="1" sz="1500">
              <a:solidFill>
                <a:schemeClr val="dk1"/>
              </a:solidFill>
              <a:latin typeface="Josefin Sans"/>
              <a:ea typeface="Josefin Sans"/>
              <a:cs typeface="Josefin Sans"/>
              <a:sym typeface="Josefin Sans"/>
            </a:endParaRPr>
          </a:p>
          <a:p>
            <a:pPr indent="0" lvl="0" marL="0" rtl="0" algn="ctr">
              <a:spcBef>
                <a:spcPts val="0"/>
              </a:spcBef>
              <a:spcAft>
                <a:spcPts val="0"/>
              </a:spcAft>
              <a:buNone/>
            </a:pPr>
            <a:r>
              <a:rPr b="1" lang="en" sz="1500">
                <a:solidFill>
                  <a:schemeClr val="dk1"/>
                </a:solidFill>
                <a:latin typeface="Josefin Sans"/>
                <a:ea typeface="Josefin Sans"/>
                <a:cs typeface="Josefin Sans"/>
                <a:sym typeface="Josefin Sans"/>
              </a:rPr>
              <a:t>Responsibility</a:t>
            </a:r>
            <a:endParaRPr b="1" sz="1500">
              <a:solidFill>
                <a:schemeClr val="dk1"/>
              </a:solidFill>
              <a:latin typeface="Josefin Sans"/>
              <a:ea typeface="Josefin Sans"/>
              <a:cs typeface="Josefin Sans"/>
              <a:sym typeface="Josefin Sans"/>
            </a:endParaRPr>
          </a:p>
        </p:txBody>
      </p:sp>
      <p:sp>
        <p:nvSpPr>
          <p:cNvPr id="154" name="Google Shape;154;p21"/>
          <p:cNvSpPr txBox="1"/>
          <p:nvPr/>
        </p:nvSpPr>
        <p:spPr>
          <a:xfrm>
            <a:off x="6259350" y="3236075"/>
            <a:ext cx="2756100" cy="946500"/>
          </a:xfrm>
          <a:prstGeom prst="rect">
            <a:avLst/>
          </a:prstGeom>
          <a:solidFill>
            <a:srgbClr val="B6D7A8"/>
          </a:solidFill>
          <a:ln cap="flat" cmpd="sng" w="28575">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500"/>
              </a:spcBef>
              <a:spcAft>
                <a:spcPts val="0"/>
              </a:spcAft>
              <a:buNone/>
            </a:pPr>
            <a:r>
              <a:rPr lang="en" sz="1500">
                <a:solidFill>
                  <a:schemeClr val="dk1"/>
                </a:solidFill>
                <a:latin typeface="Josefin Sans"/>
                <a:ea typeface="Josefin Sans"/>
                <a:cs typeface="Josefin Sans"/>
                <a:sym typeface="Josefin Sans"/>
              </a:rPr>
              <a:t>Attain and demonstrate productive workplace skills, qualities, and behaviors</a:t>
            </a:r>
            <a:endParaRPr sz="1500">
              <a:latin typeface="Josefin Sans"/>
              <a:ea typeface="Josefin Sans"/>
              <a:cs typeface="Josefin Sans"/>
              <a:sym typeface="Josefin Sans"/>
            </a:endParaRPr>
          </a:p>
        </p:txBody>
      </p:sp>
      <p:sp>
        <p:nvSpPr>
          <p:cNvPr id="155" name="Google Shape;155;p21"/>
          <p:cNvSpPr txBox="1"/>
          <p:nvPr/>
        </p:nvSpPr>
        <p:spPr>
          <a:xfrm>
            <a:off x="5667575" y="721475"/>
            <a:ext cx="2712300" cy="946500"/>
          </a:xfrm>
          <a:prstGeom prst="rect">
            <a:avLst/>
          </a:prstGeom>
          <a:solidFill>
            <a:srgbClr val="FFE599"/>
          </a:solidFill>
          <a:ln cap="flat" cmpd="sng" w="2857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500"/>
              </a:spcBef>
              <a:spcAft>
                <a:spcPts val="0"/>
              </a:spcAft>
              <a:buClr>
                <a:schemeClr val="dk1"/>
              </a:buClr>
              <a:buSzPts val="1100"/>
              <a:buFont typeface="Arial"/>
              <a:buNone/>
            </a:pPr>
            <a:r>
              <a:rPr lang="en" sz="1500">
                <a:solidFill>
                  <a:schemeClr val="dk1"/>
                </a:solidFill>
                <a:latin typeface="Josefin Sans"/>
                <a:ea typeface="Josefin Sans"/>
                <a:cs typeface="Josefin Sans"/>
                <a:sym typeface="Josefin Sans"/>
              </a:rPr>
              <a:t>Achieve and apply appropriate academic and technical knowledge</a:t>
            </a:r>
            <a:endParaRPr sz="1500">
              <a:latin typeface="Josefin Sans"/>
              <a:ea typeface="Josefin Sans"/>
              <a:cs typeface="Josefin Sans"/>
              <a:sym typeface="Josefin Sans"/>
            </a:endParaRPr>
          </a:p>
        </p:txBody>
      </p:sp>
      <p:sp>
        <p:nvSpPr>
          <p:cNvPr id="156" name="Google Shape;156;p21"/>
          <p:cNvSpPr txBox="1"/>
          <p:nvPr/>
        </p:nvSpPr>
        <p:spPr>
          <a:xfrm>
            <a:off x="790775" y="1940675"/>
            <a:ext cx="2521800" cy="946500"/>
          </a:xfrm>
          <a:prstGeom prst="rect">
            <a:avLst/>
          </a:prstGeom>
          <a:solidFill>
            <a:srgbClr val="F4CCCC"/>
          </a:solidFill>
          <a:ln cap="flat" cmpd="sng" w="28575">
            <a:solidFill>
              <a:srgbClr val="EA9999"/>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500"/>
              </a:spcBef>
              <a:spcAft>
                <a:spcPts val="0"/>
              </a:spcAft>
              <a:buNone/>
            </a:pPr>
            <a:r>
              <a:rPr lang="en" sz="1500">
                <a:solidFill>
                  <a:schemeClr val="dk1"/>
                </a:solidFill>
                <a:latin typeface="Josefin Sans"/>
                <a:ea typeface="Josefin Sans"/>
                <a:cs typeface="Josefin Sans"/>
                <a:sym typeface="Josefin Sans"/>
              </a:rPr>
              <a:t>Align knowledge, skills, and personal interests with career opportunities</a:t>
            </a:r>
            <a:endParaRPr sz="1500">
              <a:latin typeface="Josefin Sans"/>
              <a:ea typeface="Josefin Sans"/>
              <a:cs typeface="Josefin Sans"/>
              <a:sym typeface="Josefin Sans"/>
            </a:endParaRPr>
          </a:p>
        </p:txBody>
      </p:sp>
      <p:sp>
        <p:nvSpPr>
          <p:cNvPr id="157" name="Google Shape;157;p21"/>
          <p:cNvSpPr txBox="1"/>
          <p:nvPr/>
        </p:nvSpPr>
        <p:spPr>
          <a:xfrm>
            <a:off x="1628975" y="3845675"/>
            <a:ext cx="2521800" cy="946500"/>
          </a:xfrm>
          <a:prstGeom prst="rect">
            <a:avLst/>
          </a:prstGeom>
          <a:solidFill>
            <a:srgbClr val="9FC5E8"/>
          </a:solidFill>
          <a:ln cap="flat" cmpd="sng" w="2857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500"/>
              </a:spcBef>
              <a:spcAft>
                <a:spcPts val="0"/>
              </a:spcAft>
              <a:buNone/>
            </a:pPr>
            <a:r>
              <a:rPr lang="en" sz="1500">
                <a:solidFill>
                  <a:schemeClr val="dk1"/>
                </a:solidFill>
                <a:latin typeface="Josefin Sans"/>
                <a:ea typeface="Josefin Sans"/>
                <a:cs typeface="Josefin Sans"/>
                <a:sym typeface="Josefin Sans"/>
              </a:rPr>
              <a:t>Build connections and value interactions with diverse communities</a:t>
            </a:r>
            <a:endParaRPr sz="1500">
              <a:latin typeface="Josefin Sans"/>
              <a:ea typeface="Josefin Sans"/>
              <a:cs typeface="Josefin Sans"/>
              <a:sym typeface="Josefin Sans"/>
            </a:endParaRPr>
          </a:p>
        </p:txBody>
      </p:sp>
      <p:sp>
        <p:nvSpPr>
          <p:cNvPr id="158" name="Google Shape;158;p21"/>
          <p:cNvSpPr txBox="1"/>
          <p:nvPr>
            <p:ph type="title"/>
          </p:nvPr>
        </p:nvSpPr>
        <p:spPr>
          <a:xfrm>
            <a:off x="311700" y="81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Profile of a </a:t>
            </a:r>
            <a:endParaRPr/>
          </a:p>
          <a:p>
            <a:pPr indent="0" lvl="0" marL="0" rtl="0" algn="l">
              <a:spcBef>
                <a:spcPts val="0"/>
              </a:spcBef>
              <a:spcAft>
                <a:spcPts val="0"/>
              </a:spcAft>
              <a:buNone/>
            </a:pPr>
            <a:r>
              <a:rPr lang="en"/>
              <a:t>Virginia Graduate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203025" y="813725"/>
            <a:ext cx="3310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WBL Reinforces Virginia’s 5 Cs</a:t>
            </a:r>
            <a:endParaRPr/>
          </a:p>
        </p:txBody>
      </p:sp>
      <p:sp>
        <p:nvSpPr>
          <p:cNvPr id="164" name="Google Shape;164;p22"/>
          <p:cNvSpPr txBox="1"/>
          <p:nvPr>
            <p:ph idx="12" type="sldNum"/>
          </p:nvPr>
        </p:nvSpPr>
        <p:spPr>
          <a:xfrm>
            <a:off x="237258" y="4607392"/>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65" name="Google Shape;165;p22"/>
          <p:cNvPicPr preferRelativeResize="0"/>
          <p:nvPr/>
        </p:nvPicPr>
        <p:blipFill>
          <a:blip r:embed="rId3">
            <a:alphaModFix/>
          </a:blip>
          <a:stretch>
            <a:fillRect/>
          </a:stretch>
        </p:blipFill>
        <p:spPr>
          <a:xfrm>
            <a:off x="566451" y="1915050"/>
            <a:ext cx="2576350" cy="2734450"/>
          </a:xfrm>
          <a:prstGeom prst="rect">
            <a:avLst/>
          </a:prstGeom>
          <a:noFill/>
          <a:ln>
            <a:noFill/>
          </a:ln>
        </p:spPr>
      </p:pic>
      <p:graphicFrame>
        <p:nvGraphicFramePr>
          <p:cNvPr id="166" name="Google Shape;166;p22"/>
          <p:cNvGraphicFramePr/>
          <p:nvPr/>
        </p:nvGraphicFramePr>
        <p:xfrm>
          <a:off x="3452625" y="813725"/>
          <a:ext cx="3000000" cy="3000000"/>
        </p:xfrm>
        <a:graphic>
          <a:graphicData uri="http://schemas.openxmlformats.org/drawingml/2006/table">
            <a:tbl>
              <a:tblPr>
                <a:noFill/>
                <a:tableStyleId>{56DC7218-5F8D-46BE-829D-81EFCB18F63B}</a:tableStyleId>
              </a:tblPr>
              <a:tblGrid>
                <a:gridCol w="598100"/>
                <a:gridCol w="1536350"/>
                <a:gridCol w="3460425"/>
              </a:tblGrid>
              <a:tr h="698425">
                <a:tc>
                  <a:txBody>
                    <a:bodyPr/>
                    <a:lstStyle/>
                    <a:p>
                      <a:pPr indent="0" lvl="0" marL="0" rtl="0" algn="ctr">
                        <a:spcBef>
                          <a:spcPts val="0"/>
                        </a:spcBef>
                        <a:spcAft>
                          <a:spcPts val="0"/>
                        </a:spcAft>
                        <a:buNone/>
                      </a:pPr>
                      <a:r>
                        <a:rPr b="1" lang="en" sz="3000">
                          <a:latin typeface="Josefin Sans"/>
                          <a:ea typeface="Josefin Sans"/>
                          <a:cs typeface="Josefin Sans"/>
                          <a:sym typeface="Josefin Sans"/>
                        </a:rPr>
                        <a:t>1</a:t>
                      </a:r>
                      <a:endParaRPr b="1" sz="3000">
                        <a:highlight>
                          <a:srgbClr val="E69138"/>
                        </a:highlight>
                        <a:latin typeface="Josefin Sans"/>
                        <a:ea typeface="Josefin Sans"/>
                        <a:cs typeface="Josefin Sans"/>
                        <a:sym typeface="Josefin Sans"/>
                      </a:endParaRPr>
                    </a:p>
                  </a:txBody>
                  <a:tcPr marT="63500" marB="63500" marR="63500" marL="63500">
                    <a:solidFill>
                      <a:srgbClr val="F6B26B"/>
                    </a:solidFill>
                  </a:tcPr>
                </a:tc>
                <a:tc>
                  <a:txBody>
                    <a:bodyPr/>
                    <a:lstStyle/>
                    <a:p>
                      <a:pPr indent="0" lvl="0" marL="0" rtl="0" algn="l">
                        <a:spcBef>
                          <a:spcPts val="0"/>
                        </a:spcBef>
                        <a:spcAft>
                          <a:spcPts val="0"/>
                        </a:spcAft>
                        <a:buNone/>
                      </a:pPr>
                      <a:r>
                        <a:rPr b="1" lang="en">
                          <a:latin typeface="Josefin Sans"/>
                          <a:ea typeface="Josefin Sans"/>
                          <a:cs typeface="Josefin Sans"/>
                          <a:sym typeface="Josefin Sans"/>
                        </a:rPr>
                        <a:t>Investigation/</a:t>
                      </a:r>
                      <a:endParaRPr b="1">
                        <a:latin typeface="Josefin Sans"/>
                        <a:ea typeface="Josefin Sans"/>
                        <a:cs typeface="Josefin Sans"/>
                        <a:sym typeface="Josefin Sans"/>
                      </a:endParaRPr>
                    </a:p>
                    <a:p>
                      <a:pPr indent="0" lvl="0" marL="0" rtl="0" algn="l">
                        <a:spcBef>
                          <a:spcPts val="0"/>
                        </a:spcBef>
                        <a:spcAft>
                          <a:spcPts val="0"/>
                        </a:spcAft>
                        <a:buNone/>
                      </a:pPr>
                      <a:r>
                        <a:rPr b="1" lang="en">
                          <a:latin typeface="Josefin Sans"/>
                          <a:ea typeface="Josefin Sans"/>
                          <a:cs typeface="Josefin Sans"/>
                          <a:sym typeface="Josefin Sans"/>
                        </a:rPr>
                        <a:t>Research</a:t>
                      </a:r>
                      <a:endParaRPr b="1">
                        <a:latin typeface="Josefin Sans"/>
                        <a:ea typeface="Josefin Sans"/>
                        <a:cs typeface="Josefin Sans"/>
                        <a:sym typeface="Josefin Sans"/>
                      </a:endParaRPr>
                    </a:p>
                  </a:txBody>
                  <a:tcPr marT="63500" marB="63500" marR="63500" marL="63500"/>
                </a:tc>
                <a:tc>
                  <a:txBody>
                    <a:bodyPr/>
                    <a:lstStyle/>
                    <a:p>
                      <a:pPr indent="0" lvl="0" marL="0" rtl="0" algn="l">
                        <a:spcBef>
                          <a:spcPts val="0"/>
                        </a:spcBef>
                        <a:spcAft>
                          <a:spcPts val="0"/>
                        </a:spcAft>
                        <a:buNone/>
                      </a:pPr>
                      <a:r>
                        <a:rPr b="1" lang="en" sz="1700">
                          <a:solidFill>
                            <a:srgbClr val="E69138"/>
                          </a:solidFill>
                          <a:latin typeface="Josefin Sans"/>
                          <a:ea typeface="Josefin Sans"/>
                          <a:cs typeface="Josefin Sans"/>
                          <a:sym typeface="Josefin Sans"/>
                        </a:rPr>
                        <a:t>Critical thinking</a:t>
                      </a:r>
                      <a:r>
                        <a:rPr b="1" lang="en">
                          <a:solidFill>
                            <a:srgbClr val="E69138"/>
                          </a:solidFill>
                          <a:latin typeface="Josefin Sans"/>
                          <a:ea typeface="Josefin Sans"/>
                          <a:cs typeface="Josefin Sans"/>
                          <a:sym typeface="Josefin Sans"/>
                        </a:rPr>
                        <a:t> </a:t>
                      </a:r>
                      <a:r>
                        <a:rPr lang="en">
                          <a:latin typeface="Josefin Sans"/>
                          <a:ea typeface="Josefin Sans"/>
                          <a:cs typeface="Josefin Sans"/>
                          <a:sym typeface="Josefin Sans"/>
                        </a:rPr>
                        <a:t>to identify and analyze community </a:t>
                      </a:r>
                      <a:r>
                        <a:rPr lang="en">
                          <a:latin typeface="Josefin Sans"/>
                          <a:ea typeface="Josefin Sans"/>
                          <a:cs typeface="Josefin Sans"/>
                          <a:sym typeface="Josefin Sans"/>
                        </a:rPr>
                        <a:t>needs</a:t>
                      </a:r>
                      <a:r>
                        <a:rPr lang="en">
                          <a:latin typeface="Josefin Sans"/>
                          <a:ea typeface="Josefin Sans"/>
                          <a:cs typeface="Josefin Sans"/>
                          <a:sym typeface="Josefin Sans"/>
                        </a:rPr>
                        <a:t>.</a:t>
                      </a:r>
                      <a:endParaRPr>
                        <a:latin typeface="Josefin Sans"/>
                        <a:ea typeface="Josefin Sans"/>
                        <a:cs typeface="Josefin Sans"/>
                        <a:sym typeface="Josefin Sans"/>
                      </a:endParaRPr>
                    </a:p>
                  </a:txBody>
                  <a:tcPr marT="63500" marB="63500" marR="63500" marL="63500">
                    <a:solidFill>
                      <a:srgbClr val="FFFFFF"/>
                    </a:solidFill>
                  </a:tcPr>
                </a:tc>
              </a:tr>
              <a:tr h="764375">
                <a:tc>
                  <a:txBody>
                    <a:bodyPr/>
                    <a:lstStyle/>
                    <a:p>
                      <a:pPr indent="0" lvl="0" marL="0" rtl="0" algn="ctr">
                        <a:spcBef>
                          <a:spcPts val="0"/>
                        </a:spcBef>
                        <a:spcAft>
                          <a:spcPts val="0"/>
                        </a:spcAft>
                        <a:buNone/>
                      </a:pPr>
                      <a:r>
                        <a:rPr b="1" lang="en" sz="3000">
                          <a:latin typeface="Josefin Sans"/>
                          <a:ea typeface="Josefin Sans"/>
                          <a:cs typeface="Josefin Sans"/>
                          <a:sym typeface="Josefin Sans"/>
                        </a:rPr>
                        <a:t>2</a:t>
                      </a:r>
                      <a:endParaRPr b="1" sz="1200">
                        <a:latin typeface="Josefin Sans"/>
                        <a:ea typeface="Josefin Sans"/>
                        <a:cs typeface="Josefin Sans"/>
                        <a:sym typeface="Josefin Sans"/>
                      </a:endParaRPr>
                    </a:p>
                  </a:txBody>
                  <a:tcPr marT="63500" marB="63500" marR="63500" marL="63500">
                    <a:solidFill>
                      <a:srgbClr val="E06666"/>
                    </a:solidFill>
                  </a:tcPr>
                </a:tc>
                <a:tc>
                  <a:txBody>
                    <a:bodyPr/>
                    <a:lstStyle/>
                    <a:p>
                      <a:pPr indent="0" lvl="0" marL="0" rtl="0" algn="l">
                        <a:spcBef>
                          <a:spcPts val="0"/>
                        </a:spcBef>
                        <a:spcAft>
                          <a:spcPts val="0"/>
                        </a:spcAft>
                        <a:buNone/>
                      </a:pPr>
                      <a:r>
                        <a:rPr b="1" lang="en">
                          <a:latin typeface="Josefin Sans"/>
                          <a:ea typeface="Josefin Sans"/>
                          <a:cs typeface="Josefin Sans"/>
                          <a:sym typeface="Josefin Sans"/>
                        </a:rPr>
                        <a:t>Planning/</a:t>
                      </a:r>
                      <a:endParaRPr b="1">
                        <a:latin typeface="Josefin Sans"/>
                        <a:ea typeface="Josefin Sans"/>
                        <a:cs typeface="Josefin Sans"/>
                        <a:sym typeface="Josefin Sans"/>
                      </a:endParaRPr>
                    </a:p>
                    <a:p>
                      <a:pPr indent="0" lvl="0" marL="0" rtl="0" algn="l">
                        <a:spcBef>
                          <a:spcPts val="0"/>
                        </a:spcBef>
                        <a:spcAft>
                          <a:spcPts val="0"/>
                        </a:spcAft>
                        <a:buNone/>
                      </a:pPr>
                      <a:r>
                        <a:rPr b="1" lang="en">
                          <a:latin typeface="Josefin Sans"/>
                          <a:ea typeface="Josefin Sans"/>
                          <a:cs typeface="Josefin Sans"/>
                          <a:sym typeface="Josefin Sans"/>
                        </a:rPr>
                        <a:t>Preparation</a:t>
                      </a:r>
                      <a:endParaRPr b="1">
                        <a:latin typeface="Josefin Sans"/>
                        <a:ea typeface="Josefin Sans"/>
                        <a:cs typeface="Josefin Sans"/>
                        <a:sym typeface="Josefin Sans"/>
                      </a:endParaRPr>
                    </a:p>
                  </a:txBody>
                  <a:tcPr marT="63500" marB="63500" marR="63500" marL="63500"/>
                </a:tc>
                <a:tc>
                  <a:txBody>
                    <a:bodyPr/>
                    <a:lstStyle/>
                    <a:p>
                      <a:pPr indent="0" lvl="0" marL="0" rtl="0" algn="l">
                        <a:spcBef>
                          <a:spcPts val="0"/>
                        </a:spcBef>
                        <a:spcAft>
                          <a:spcPts val="0"/>
                        </a:spcAft>
                        <a:buNone/>
                      </a:pPr>
                      <a:r>
                        <a:rPr b="1" lang="en" sz="1700">
                          <a:solidFill>
                            <a:srgbClr val="CC0000"/>
                          </a:solidFill>
                          <a:latin typeface="Josefin Sans"/>
                          <a:ea typeface="Josefin Sans"/>
                          <a:cs typeface="Josefin Sans"/>
                          <a:sym typeface="Josefin Sans"/>
                        </a:rPr>
                        <a:t>Collaboration</a:t>
                      </a:r>
                      <a:r>
                        <a:rPr b="1" lang="en">
                          <a:solidFill>
                            <a:srgbClr val="CC0000"/>
                          </a:solidFill>
                          <a:latin typeface="Josefin Sans"/>
                          <a:ea typeface="Josefin Sans"/>
                          <a:cs typeface="Josefin Sans"/>
                          <a:sym typeface="Josefin Sans"/>
                        </a:rPr>
                        <a:t> </a:t>
                      </a:r>
                      <a:r>
                        <a:rPr lang="en">
                          <a:latin typeface="Josefin Sans"/>
                          <a:ea typeface="Josefin Sans"/>
                          <a:cs typeface="Josefin Sans"/>
                          <a:sym typeface="Josefin Sans"/>
                        </a:rPr>
                        <a:t>with community partners to create a service plan that addresses identified community needs. </a:t>
                      </a:r>
                      <a:endParaRPr>
                        <a:latin typeface="Josefin Sans"/>
                        <a:ea typeface="Josefin Sans"/>
                        <a:cs typeface="Josefin Sans"/>
                        <a:sym typeface="Josefin Sans"/>
                      </a:endParaRPr>
                    </a:p>
                  </a:txBody>
                  <a:tcPr marT="63500" marB="63500" marR="63500" marL="63500">
                    <a:solidFill>
                      <a:srgbClr val="FFFFFF"/>
                    </a:solidFill>
                  </a:tcPr>
                </a:tc>
              </a:tr>
              <a:tr h="644800">
                <a:tc>
                  <a:txBody>
                    <a:bodyPr/>
                    <a:lstStyle/>
                    <a:p>
                      <a:pPr indent="0" lvl="0" marL="0" rtl="0" algn="ctr">
                        <a:spcBef>
                          <a:spcPts val="0"/>
                        </a:spcBef>
                        <a:spcAft>
                          <a:spcPts val="0"/>
                        </a:spcAft>
                        <a:buNone/>
                      </a:pPr>
                      <a:r>
                        <a:rPr b="1" lang="en" sz="3000">
                          <a:latin typeface="Josefin Sans"/>
                          <a:ea typeface="Josefin Sans"/>
                          <a:cs typeface="Josefin Sans"/>
                          <a:sym typeface="Josefin Sans"/>
                        </a:rPr>
                        <a:t>3</a:t>
                      </a:r>
                      <a:endParaRPr b="1" sz="1200">
                        <a:latin typeface="Josefin Sans"/>
                        <a:ea typeface="Josefin Sans"/>
                        <a:cs typeface="Josefin Sans"/>
                        <a:sym typeface="Josefin Sans"/>
                      </a:endParaRPr>
                    </a:p>
                  </a:txBody>
                  <a:tcPr marT="63500" marB="63500" marR="63500" marL="63500">
                    <a:solidFill>
                      <a:srgbClr val="C27BA0"/>
                    </a:solidFill>
                  </a:tcPr>
                </a:tc>
                <a:tc>
                  <a:txBody>
                    <a:bodyPr/>
                    <a:lstStyle/>
                    <a:p>
                      <a:pPr indent="0" lvl="0" marL="0" rtl="0" algn="l">
                        <a:spcBef>
                          <a:spcPts val="0"/>
                        </a:spcBef>
                        <a:spcAft>
                          <a:spcPts val="0"/>
                        </a:spcAft>
                        <a:buNone/>
                      </a:pPr>
                      <a:r>
                        <a:rPr b="1" lang="en">
                          <a:latin typeface="Josefin Sans"/>
                          <a:ea typeface="Josefin Sans"/>
                          <a:cs typeface="Josefin Sans"/>
                          <a:sym typeface="Josefin Sans"/>
                        </a:rPr>
                        <a:t>Action</a:t>
                      </a:r>
                      <a:endParaRPr b="1">
                        <a:latin typeface="Josefin Sans"/>
                        <a:ea typeface="Josefin Sans"/>
                        <a:cs typeface="Josefin Sans"/>
                        <a:sym typeface="Josefin Sans"/>
                      </a:endParaRPr>
                    </a:p>
                  </a:txBody>
                  <a:tcPr marT="63500" marB="63500" marR="63500" marL="63500"/>
                </a:tc>
                <a:tc>
                  <a:txBody>
                    <a:bodyPr/>
                    <a:lstStyle/>
                    <a:p>
                      <a:pPr indent="0" lvl="0" marL="0" rtl="0" algn="l">
                        <a:spcBef>
                          <a:spcPts val="0"/>
                        </a:spcBef>
                        <a:spcAft>
                          <a:spcPts val="0"/>
                        </a:spcAft>
                        <a:buNone/>
                      </a:pPr>
                      <a:r>
                        <a:rPr b="1" lang="en" sz="1700">
                          <a:solidFill>
                            <a:srgbClr val="A64D79"/>
                          </a:solidFill>
                          <a:latin typeface="Josefin Sans"/>
                          <a:ea typeface="Josefin Sans"/>
                          <a:cs typeface="Josefin Sans"/>
                          <a:sym typeface="Josefin Sans"/>
                        </a:rPr>
                        <a:t>Citizenship</a:t>
                      </a:r>
                      <a:r>
                        <a:rPr b="1" lang="en">
                          <a:solidFill>
                            <a:srgbClr val="A64D79"/>
                          </a:solidFill>
                          <a:latin typeface="Josefin Sans"/>
                          <a:ea typeface="Josefin Sans"/>
                          <a:cs typeface="Josefin Sans"/>
                          <a:sym typeface="Josefin Sans"/>
                        </a:rPr>
                        <a:t> </a:t>
                      </a:r>
                      <a:r>
                        <a:rPr lang="en">
                          <a:latin typeface="Josefin Sans"/>
                          <a:ea typeface="Josefin Sans"/>
                          <a:cs typeface="Josefin Sans"/>
                          <a:sym typeface="Josefin Sans"/>
                        </a:rPr>
                        <a:t>through service that enhances social responsibility. </a:t>
                      </a:r>
                      <a:endParaRPr>
                        <a:latin typeface="Josefin Sans"/>
                        <a:ea typeface="Josefin Sans"/>
                        <a:cs typeface="Josefin Sans"/>
                        <a:sym typeface="Josefin Sans"/>
                      </a:endParaRPr>
                    </a:p>
                  </a:txBody>
                  <a:tcPr marT="63500" marB="63500" marR="63500" marL="63500">
                    <a:solidFill>
                      <a:srgbClr val="FFFFFF"/>
                    </a:solidFill>
                  </a:tcPr>
                </a:tc>
              </a:tr>
              <a:tr h="963800">
                <a:tc>
                  <a:txBody>
                    <a:bodyPr/>
                    <a:lstStyle/>
                    <a:p>
                      <a:pPr indent="0" lvl="0" marL="0" rtl="0" algn="ctr">
                        <a:spcBef>
                          <a:spcPts val="0"/>
                        </a:spcBef>
                        <a:spcAft>
                          <a:spcPts val="0"/>
                        </a:spcAft>
                        <a:buNone/>
                      </a:pPr>
                      <a:r>
                        <a:rPr b="1" lang="en" sz="2900">
                          <a:latin typeface="Josefin Sans"/>
                          <a:ea typeface="Josefin Sans"/>
                          <a:cs typeface="Josefin Sans"/>
                          <a:sym typeface="Josefin Sans"/>
                        </a:rPr>
                        <a:t>4</a:t>
                      </a:r>
                      <a:endParaRPr b="1" sz="2900">
                        <a:latin typeface="Josefin Sans"/>
                        <a:ea typeface="Josefin Sans"/>
                        <a:cs typeface="Josefin Sans"/>
                        <a:sym typeface="Josefin Sans"/>
                      </a:endParaRPr>
                    </a:p>
                  </a:txBody>
                  <a:tcPr marT="63500" marB="63500" marR="63500" marL="63500">
                    <a:solidFill>
                      <a:srgbClr val="6D9EEB"/>
                    </a:solidFill>
                  </a:tcPr>
                </a:tc>
                <a:tc>
                  <a:txBody>
                    <a:bodyPr/>
                    <a:lstStyle/>
                    <a:p>
                      <a:pPr indent="0" lvl="0" marL="0" rtl="0" algn="l">
                        <a:spcBef>
                          <a:spcPts val="0"/>
                        </a:spcBef>
                        <a:spcAft>
                          <a:spcPts val="0"/>
                        </a:spcAft>
                        <a:buNone/>
                      </a:pPr>
                      <a:r>
                        <a:rPr b="1" lang="en">
                          <a:latin typeface="Josefin Sans"/>
                          <a:ea typeface="Josefin Sans"/>
                          <a:cs typeface="Josefin Sans"/>
                          <a:sym typeface="Josefin Sans"/>
                        </a:rPr>
                        <a:t>Reflection </a:t>
                      </a:r>
                      <a:endParaRPr b="1">
                        <a:latin typeface="Josefin Sans"/>
                        <a:ea typeface="Josefin Sans"/>
                        <a:cs typeface="Josefin Sans"/>
                        <a:sym typeface="Josefin Sans"/>
                      </a:endParaRPr>
                    </a:p>
                  </a:txBody>
                  <a:tcPr marT="63500" marB="63500" marR="63500" marL="63500"/>
                </a:tc>
                <a:tc>
                  <a:txBody>
                    <a:bodyPr/>
                    <a:lstStyle/>
                    <a:p>
                      <a:pPr indent="0" lvl="0" marL="0" rtl="0" algn="l">
                        <a:spcBef>
                          <a:spcPts val="0"/>
                        </a:spcBef>
                        <a:spcAft>
                          <a:spcPts val="0"/>
                        </a:spcAft>
                        <a:buNone/>
                      </a:pPr>
                      <a:r>
                        <a:rPr b="1" lang="en" sz="1700">
                          <a:solidFill>
                            <a:srgbClr val="3C78D8"/>
                          </a:solidFill>
                          <a:latin typeface="Josefin Sans"/>
                          <a:ea typeface="Josefin Sans"/>
                          <a:cs typeface="Josefin Sans"/>
                          <a:sym typeface="Josefin Sans"/>
                        </a:rPr>
                        <a:t>Communication Skills</a:t>
                      </a:r>
                      <a:r>
                        <a:rPr b="1" lang="en">
                          <a:solidFill>
                            <a:srgbClr val="3C78D8"/>
                          </a:solidFill>
                          <a:latin typeface="Josefin Sans"/>
                          <a:ea typeface="Josefin Sans"/>
                          <a:cs typeface="Josefin Sans"/>
                          <a:sym typeface="Josefin Sans"/>
                        </a:rPr>
                        <a:t> </a:t>
                      </a:r>
                      <a:r>
                        <a:rPr lang="en">
                          <a:latin typeface="Josefin Sans"/>
                          <a:ea typeface="Josefin Sans"/>
                          <a:cs typeface="Josefin Sans"/>
                          <a:sym typeface="Josefin Sans"/>
                        </a:rPr>
                        <a:t>are strengthened through reflection on l</a:t>
                      </a:r>
                      <a:r>
                        <a:rPr lang="en">
                          <a:latin typeface="Josefin Sans"/>
                          <a:ea typeface="Josefin Sans"/>
                          <a:cs typeface="Josefin Sans"/>
                          <a:sym typeface="Josefin Sans"/>
                        </a:rPr>
                        <a:t>essons learned through participation in the service learning project. </a:t>
                      </a:r>
                      <a:endParaRPr>
                        <a:latin typeface="Josefin Sans"/>
                        <a:ea typeface="Josefin Sans"/>
                        <a:cs typeface="Josefin Sans"/>
                        <a:sym typeface="Josefin Sans"/>
                      </a:endParaRPr>
                    </a:p>
                  </a:txBody>
                  <a:tcPr marT="63500" marB="63500" marR="63500" marL="63500">
                    <a:solidFill>
                      <a:srgbClr val="FFFFFF"/>
                    </a:solidFill>
                  </a:tcPr>
                </a:tc>
              </a:tr>
              <a:tr h="764375">
                <a:tc>
                  <a:txBody>
                    <a:bodyPr/>
                    <a:lstStyle/>
                    <a:p>
                      <a:pPr indent="0" lvl="0" marL="0" rtl="0" algn="ctr">
                        <a:spcBef>
                          <a:spcPts val="0"/>
                        </a:spcBef>
                        <a:spcAft>
                          <a:spcPts val="0"/>
                        </a:spcAft>
                        <a:buNone/>
                      </a:pPr>
                      <a:r>
                        <a:rPr b="1" lang="en" sz="3000">
                          <a:latin typeface="Josefin Sans"/>
                          <a:ea typeface="Josefin Sans"/>
                          <a:cs typeface="Josefin Sans"/>
                          <a:sym typeface="Josefin Sans"/>
                        </a:rPr>
                        <a:t>5</a:t>
                      </a:r>
                      <a:endParaRPr b="1" sz="1200">
                        <a:latin typeface="Josefin Sans"/>
                        <a:ea typeface="Josefin Sans"/>
                        <a:cs typeface="Josefin Sans"/>
                        <a:sym typeface="Josefin Sans"/>
                      </a:endParaRPr>
                    </a:p>
                  </a:txBody>
                  <a:tcPr marT="63500" marB="63500" marR="63500" marL="63500">
                    <a:solidFill>
                      <a:srgbClr val="6AA84F"/>
                    </a:solidFill>
                  </a:tcPr>
                </a:tc>
                <a:tc>
                  <a:txBody>
                    <a:bodyPr/>
                    <a:lstStyle/>
                    <a:p>
                      <a:pPr indent="0" lvl="0" marL="0" rtl="0" algn="l">
                        <a:spcBef>
                          <a:spcPts val="0"/>
                        </a:spcBef>
                        <a:spcAft>
                          <a:spcPts val="0"/>
                        </a:spcAft>
                        <a:buNone/>
                      </a:pPr>
                      <a:r>
                        <a:rPr b="1" lang="en">
                          <a:latin typeface="Josefin Sans"/>
                          <a:ea typeface="Josefin Sans"/>
                          <a:cs typeface="Josefin Sans"/>
                          <a:sym typeface="Josefin Sans"/>
                        </a:rPr>
                        <a:t>Demonstration/</a:t>
                      </a:r>
                      <a:endParaRPr b="1">
                        <a:latin typeface="Josefin Sans"/>
                        <a:ea typeface="Josefin Sans"/>
                        <a:cs typeface="Josefin Sans"/>
                        <a:sym typeface="Josefin Sans"/>
                      </a:endParaRPr>
                    </a:p>
                    <a:p>
                      <a:pPr indent="0" lvl="0" marL="0" rtl="0" algn="l">
                        <a:spcBef>
                          <a:spcPts val="0"/>
                        </a:spcBef>
                        <a:spcAft>
                          <a:spcPts val="0"/>
                        </a:spcAft>
                        <a:buNone/>
                      </a:pPr>
                      <a:r>
                        <a:rPr b="1" lang="en">
                          <a:latin typeface="Josefin Sans"/>
                          <a:ea typeface="Josefin Sans"/>
                          <a:cs typeface="Josefin Sans"/>
                          <a:sym typeface="Josefin Sans"/>
                        </a:rPr>
                        <a:t>Celebration </a:t>
                      </a:r>
                      <a:endParaRPr b="1">
                        <a:latin typeface="Josefin Sans"/>
                        <a:ea typeface="Josefin Sans"/>
                        <a:cs typeface="Josefin Sans"/>
                        <a:sym typeface="Josefin Sans"/>
                      </a:endParaRPr>
                    </a:p>
                  </a:txBody>
                  <a:tcPr marT="63500" marB="63500" marR="63500" marL="63500"/>
                </a:tc>
                <a:tc>
                  <a:txBody>
                    <a:bodyPr/>
                    <a:lstStyle/>
                    <a:p>
                      <a:pPr indent="0" lvl="0" marL="0" rtl="0" algn="l">
                        <a:spcBef>
                          <a:spcPts val="0"/>
                        </a:spcBef>
                        <a:spcAft>
                          <a:spcPts val="0"/>
                        </a:spcAft>
                        <a:buNone/>
                      </a:pPr>
                      <a:r>
                        <a:rPr b="1" lang="en" sz="1700">
                          <a:solidFill>
                            <a:srgbClr val="38761D"/>
                          </a:solidFill>
                          <a:latin typeface="Josefin Sans"/>
                          <a:ea typeface="Josefin Sans"/>
                          <a:cs typeface="Josefin Sans"/>
                          <a:sym typeface="Josefin Sans"/>
                        </a:rPr>
                        <a:t>Creative</a:t>
                      </a:r>
                      <a:r>
                        <a:rPr b="1" lang="en">
                          <a:solidFill>
                            <a:srgbClr val="38761D"/>
                          </a:solidFill>
                          <a:latin typeface="Josefin Sans"/>
                          <a:ea typeface="Josefin Sans"/>
                          <a:cs typeface="Josefin Sans"/>
                          <a:sym typeface="Josefin Sans"/>
                        </a:rPr>
                        <a:t> </a:t>
                      </a:r>
                      <a:r>
                        <a:rPr lang="en">
                          <a:latin typeface="Josefin Sans"/>
                          <a:ea typeface="Josefin Sans"/>
                          <a:cs typeface="Josefin Sans"/>
                          <a:sym typeface="Josefin Sans"/>
                        </a:rPr>
                        <a:t>demonstrations for an important event to reflect on insights and outcomes to the community. </a:t>
                      </a:r>
                      <a:endParaRPr>
                        <a:latin typeface="Josefin Sans"/>
                        <a:ea typeface="Josefin Sans"/>
                        <a:cs typeface="Josefin Sans"/>
                        <a:sym typeface="Josefin Sans"/>
                      </a:endParaRPr>
                    </a:p>
                  </a:txBody>
                  <a:tcPr marT="63500" marB="63500" marR="63500" marL="63500">
                    <a:solidFill>
                      <a:srgbClr val="FFFFFF"/>
                    </a:solidFill>
                  </a:tcPr>
                </a:tc>
              </a:tr>
            </a:tbl>
          </a:graphicData>
        </a:graphic>
      </p:graphicFrame>
      <p:sp>
        <p:nvSpPr>
          <p:cNvPr id="167" name="Google Shape;167;p22"/>
          <p:cNvSpPr txBox="1"/>
          <p:nvPr/>
        </p:nvSpPr>
        <p:spPr>
          <a:xfrm>
            <a:off x="3895475" y="376525"/>
            <a:ext cx="4362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latin typeface="Josefin Sans"/>
                <a:ea typeface="Josefin Sans"/>
                <a:cs typeface="Josefin Sans"/>
                <a:sym typeface="Josefin Sans"/>
              </a:rPr>
              <a:t>(Example: Service Learning)</a:t>
            </a:r>
            <a:endParaRPr sz="2200">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