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66" r:id="rId2"/>
    <p:sldId id="256" r:id="rId3"/>
    <p:sldId id="257" r:id="rId4"/>
    <p:sldId id="258" r:id="rId5"/>
    <p:sldId id="259" r:id="rId6"/>
    <p:sldId id="260" r:id="rId7"/>
    <p:sldId id="261" r:id="rId8"/>
    <p:sldId id="262" r:id="rId9"/>
    <p:sldId id="263" r:id="rId10"/>
    <p:sldId id="264" r:id="rId1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iFrBGM04DB2QUsqpiU1GJfCq6i3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08826155-68DD-4053-9C29-3BC996609C33}">
  <a:tblStyle styleId="{08826155-68DD-4053-9C29-3BC996609C33}"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68" d="100"/>
          <a:sy n="168" d="100"/>
        </p:scale>
        <p:origin x="-1024" y="-1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31" Type="http://schemas.openxmlformats.org/officeDocument/2006/relationships/viewProps" Target="viewProps.xml"/><Relationship Id="rId32" Type="http://schemas.openxmlformats.org/officeDocument/2006/relationships/theme" Target="theme/theme1.xml"/><Relationship Id="rId3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29" Type="http://customschemas.google.com/relationships/presentationmetadata" Target="metadata"/><Relationship Id="rId30" Type="http://schemas.openxmlformats.org/officeDocument/2006/relationships/presProps" Target="presProps.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6.png"/><Relationship Id="rId3" Type="http://schemas.openxmlformats.org/officeDocument/2006/relationships/image" Target="../media/image5.pn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14" tIns="45694" rIns="91414" bIns="45694"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C22536"/>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4" y="0"/>
            <a:ext cx="2971800" cy="458788"/>
          </a:xfrm>
          <a:prstGeom prst="rect">
            <a:avLst/>
          </a:prstGeom>
          <a:noFill/>
          <a:ln>
            <a:noFill/>
          </a:ln>
        </p:spPr>
        <p:txBody>
          <a:bodyPr spcFirstLastPara="1" wrap="square" lIns="91414" tIns="45694" rIns="91414" bIns="45694"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14" tIns="45694" rIns="91414" bIns="45694"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4"/>
            <a:ext cx="2971800" cy="458787"/>
          </a:xfrm>
          <a:prstGeom prst="rect">
            <a:avLst/>
          </a:prstGeom>
          <a:noFill/>
          <a:ln>
            <a:noFill/>
          </a:ln>
        </p:spPr>
        <p:txBody>
          <a:bodyPr spcFirstLastPara="1" wrap="square" lIns="91414" tIns="45694" rIns="91414" bIns="45694"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4"/>
            <a:ext cx="1507416" cy="458787"/>
          </a:xfrm>
          <a:prstGeom prst="rect">
            <a:avLst/>
          </a:prstGeom>
          <a:noFill/>
          <a:ln>
            <a:noFill/>
          </a:ln>
        </p:spPr>
        <p:txBody>
          <a:bodyPr spcFirstLastPara="1" wrap="square" lIns="91414" tIns="45694" rIns="91414" bIns="45694" anchor="b" anchorCtr="0">
            <a:noAutofit/>
          </a:bodyPr>
          <a:lstStyle/>
          <a:p>
            <a:pPr algn="r">
              <a:buSzPts val="1200"/>
            </a:pPr>
            <a:fld id="{00000000-1234-1234-1234-123412341234}" type="slidenum">
              <a:rPr lang="en-US" sz="1200" smtClean="0">
                <a:solidFill>
                  <a:schemeClr val="dk1"/>
                </a:solidFill>
                <a:latin typeface="Trebuchet MS"/>
                <a:ea typeface="Trebuchet MS"/>
                <a:cs typeface="Trebuchet MS"/>
                <a:sym typeface="Trebuchet MS"/>
              </a:rPr>
              <a:pPr algn="r">
                <a:buSzPts val="1200"/>
              </a:pPr>
              <a:t>‹#›</a:t>
            </a:fld>
            <a:endParaRPr lang="en-US" sz="1200">
              <a:solidFill>
                <a:schemeClr val="dk1"/>
              </a:solidFill>
              <a:latin typeface="Trebuchet MS"/>
              <a:ea typeface="Trebuchet MS"/>
              <a:cs typeface="Trebuchet MS"/>
              <a:sym typeface="Trebuchet MS"/>
            </a:endParaRPr>
          </a:p>
        </p:txBody>
      </p:sp>
      <p:pic>
        <p:nvPicPr>
          <p:cNvPr id="9" name="Google Shape;9;n" descr="Virginia Department of Education"/>
          <p:cNvPicPr preferRelativeResize="0"/>
          <p:nvPr/>
        </p:nvPicPr>
        <p:blipFill rotWithShape="1">
          <a:blip r:embed="rId2">
            <a:alphaModFix/>
          </a:blip>
          <a:srcRect/>
          <a:stretch/>
        </p:blipFill>
        <p:spPr>
          <a:xfrm rot="-5400000">
            <a:off x="-3294337" y="4376445"/>
            <a:ext cx="7047450" cy="403060"/>
          </a:xfrm>
          <a:prstGeom prst="rect">
            <a:avLst/>
          </a:prstGeom>
          <a:noFill/>
          <a:ln>
            <a:noFill/>
          </a:ln>
        </p:spPr>
      </p:pic>
      <p:pic>
        <p:nvPicPr>
          <p:cNvPr id="10" name="Google Shape;10;n" descr="VDOE Logo"/>
          <p:cNvPicPr preferRelativeResize="0"/>
          <p:nvPr/>
        </p:nvPicPr>
        <p:blipFill rotWithShape="1">
          <a:blip r:embed="rId3">
            <a:alphaModFix/>
          </a:blip>
          <a:srcRect/>
          <a:stretch/>
        </p:blipFill>
        <p:spPr>
          <a:xfrm>
            <a:off x="5392030" y="8699766"/>
            <a:ext cx="1376362" cy="458787"/>
          </a:xfrm>
          <a:prstGeom prst="rect">
            <a:avLst/>
          </a:prstGeom>
          <a:noFill/>
          <a:ln>
            <a:noFill/>
          </a:ln>
        </p:spPr>
      </p:pic>
    </p:spTree>
    <p:extLst>
      <p:ext uri="{BB962C8B-B14F-4D97-AF65-F5344CB8AC3E}">
        <p14:creationId xmlns:p14="http://schemas.microsoft.com/office/powerpoint/2010/main" val="41711002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edfabd5422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gedfabd5422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100"/>
              <a:t>Erika</a:t>
            </a:r>
            <a:endParaRPr sz="1100"/>
          </a:p>
          <a:p>
            <a:pPr marL="0" lvl="0" indent="0" algn="l" rtl="0">
              <a:lnSpc>
                <a:spcPct val="100000"/>
              </a:lnSpc>
              <a:spcBef>
                <a:spcPts val="0"/>
              </a:spcBef>
              <a:spcAft>
                <a:spcPts val="0"/>
              </a:spcAft>
              <a:buClr>
                <a:schemeClr val="dk1"/>
              </a:buClr>
              <a:buSzPts val="1100"/>
              <a:buFont typeface="Arial"/>
              <a:buNone/>
            </a:pPr>
            <a:r>
              <a:rPr lang="en-US" sz="1100" b="1">
                <a:solidFill>
                  <a:schemeClr val="dk1"/>
                </a:solidFill>
                <a:latin typeface="Josefin Sans"/>
                <a:ea typeface="Josefin Sans"/>
                <a:cs typeface="Josefin Sans"/>
                <a:sym typeface="Josefin Sans"/>
              </a:rPr>
              <a:t>VDOE Updates/Introductions </a:t>
            </a:r>
            <a:endParaRPr sz="1100" b="1">
              <a:solidFill>
                <a:schemeClr val="dk1"/>
              </a:solidFill>
              <a:latin typeface="Josefin Sans"/>
              <a:ea typeface="Josefin Sans"/>
              <a:cs typeface="Josefin Sans"/>
              <a:sym typeface="Josefin Sans"/>
            </a:endParaRPr>
          </a:p>
          <a:p>
            <a:pPr marL="457200" lvl="0" indent="-298450" algn="l" rtl="0">
              <a:lnSpc>
                <a:spcPct val="100000"/>
              </a:lnSpc>
              <a:spcBef>
                <a:spcPts val="0"/>
              </a:spcBef>
              <a:spcAft>
                <a:spcPts val="0"/>
              </a:spcAft>
              <a:buClr>
                <a:schemeClr val="dk1"/>
              </a:buClr>
              <a:buSzPts val="1100"/>
              <a:buFont typeface="Josefin Sans"/>
              <a:buChar char="●"/>
            </a:pPr>
            <a:r>
              <a:rPr lang="en-US" sz="1100">
                <a:latin typeface="Josefin Sans"/>
                <a:ea typeface="Josefin Sans"/>
                <a:cs typeface="Josefin Sans"/>
                <a:sym typeface="Josefin Sans"/>
              </a:rPr>
              <a:t>Virginia is grouped into 8 Superintendent Regions. We have a Statewide Work-Based Learning Coordinator: Sharon Acuff</a:t>
            </a:r>
            <a:endParaRPr sz="1100">
              <a:latin typeface="Josefin Sans"/>
              <a:ea typeface="Josefin Sans"/>
              <a:cs typeface="Josefin Sans"/>
              <a:sym typeface="Josefin Sans"/>
            </a:endParaRPr>
          </a:p>
          <a:p>
            <a:pPr marL="457200" lvl="0" indent="-298450" algn="l" rtl="0">
              <a:lnSpc>
                <a:spcPct val="100000"/>
              </a:lnSpc>
              <a:spcBef>
                <a:spcPts val="0"/>
              </a:spcBef>
              <a:spcAft>
                <a:spcPts val="0"/>
              </a:spcAft>
              <a:buClr>
                <a:schemeClr val="dk1"/>
              </a:buClr>
              <a:buSzPts val="1100"/>
              <a:buFont typeface="Josefin Sans"/>
              <a:buChar char="●"/>
            </a:pPr>
            <a:r>
              <a:rPr lang="en-US" sz="1100">
                <a:latin typeface="Josefin Sans"/>
                <a:ea typeface="Josefin Sans"/>
                <a:cs typeface="Josefin Sans"/>
                <a:sym typeface="Josefin Sans"/>
              </a:rPr>
              <a:t>We take a Regional approach to our </a:t>
            </a:r>
            <a:r>
              <a:rPr lang="en-US" sz="1100">
                <a:solidFill>
                  <a:schemeClr val="dk1"/>
                </a:solidFill>
                <a:latin typeface="Josefin Sans"/>
                <a:ea typeface="Josefin Sans"/>
                <a:cs typeface="Josefin Sans"/>
                <a:sym typeface="Josefin Sans"/>
              </a:rPr>
              <a:t>Work-Based Learning Specialist assignments. </a:t>
            </a:r>
            <a:endParaRPr sz="1100">
              <a:solidFill>
                <a:schemeClr val="dk1"/>
              </a:solidFill>
              <a:latin typeface="Josefin Sans"/>
              <a:ea typeface="Josefin Sans"/>
              <a:cs typeface="Josefin Sans"/>
              <a:sym typeface="Josefin Sans"/>
            </a:endParaRPr>
          </a:p>
          <a:p>
            <a:pPr marL="457200" lvl="0" indent="-298450" algn="l" rtl="0">
              <a:lnSpc>
                <a:spcPct val="100000"/>
              </a:lnSpc>
              <a:spcBef>
                <a:spcPts val="0"/>
              </a:spcBef>
              <a:spcAft>
                <a:spcPts val="0"/>
              </a:spcAft>
              <a:buSzPts val="1100"/>
              <a:buFont typeface="Josefin Sans"/>
              <a:buChar char="●"/>
            </a:pPr>
            <a:r>
              <a:rPr lang="en-US" sz="1100">
                <a:latin typeface="Josefin Sans"/>
                <a:ea typeface="Josefin Sans"/>
                <a:cs typeface="Josefin Sans"/>
                <a:sym typeface="Josefin Sans"/>
              </a:rPr>
              <a:t>I am Erika Temple, a regional Work-Based Learning Specialist and I am joined by Dr. Nikki Finley who is also serves as a WBL Specialist</a:t>
            </a:r>
            <a:endParaRPr sz="1100">
              <a:latin typeface="Josefin Sans"/>
              <a:ea typeface="Josefin Sans"/>
              <a:cs typeface="Josefin Sans"/>
              <a:sym typeface="Josefin Sans"/>
            </a:endParaRPr>
          </a:p>
          <a:p>
            <a:pPr marL="457200" lvl="0" indent="-298450" algn="l" rtl="0">
              <a:lnSpc>
                <a:spcPct val="100000"/>
              </a:lnSpc>
              <a:spcBef>
                <a:spcPts val="0"/>
              </a:spcBef>
              <a:spcAft>
                <a:spcPts val="0"/>
              </a:spcAft>
              <a:buClr>
                <a:schemeClr val="dk1"/>
              </a:buClr>
              <a:buSzPts val="1100"/>
              <a:buFont typeface="Josefin Sans"/>
              <a:buChar char="●"/>
            </a:pPr>
            <a:r>
              <a:rPr lang="en-US" sz="1100">
                <a:solidFill>
                  <a:schemeClr val="dk1"/>
                </a:solidFill>
                <a:latin typeface="Josefin Sans"/>
                <a:ea typeface="Josefin Sans"/>
                <a:cs typeface="Josefin Sans"/>
                <a:sym typeface="Josefin Sans"/>
              </a:rPr>
              <a:t>The Virginia Department of Education (VDOE) is in the process of hiring </a:t>
            </a:r>
            <a:r>
              <a:rPr lang="en-US" sz="1100">
                <a:latin typeface="Josefin Sans"/>
                <a:ea typeface="Josefin Sans"/>
                <a:cs typeface="Josefin Sans"/>
                <a:sym typeface="Josefin Sans"/>
              </a:rPr>
              <a:t>4</a:t>
            </a:r>
            <a:r>
              <a:rPr lang="en-US" sz="1100">
                <a:solidFill>
                  <a:schemeClr val="dk1"/>
                </a:solidFill>
                <a:latin typeface="Josefin Sans"/>
                <a:ea typeface="Josefin Sans"/>
                <a:cs typeface="Josefin Sans"/>
                <a:sym typeface="Josefin Sans"/>
              </a:rPr>
              <a:t> additional Work-Based Learning </a:t>
            </a:r>
            <a:endParaRPr sz="1100">
              <a:highlight>
                <a:srgbClr val="F8F8F8"/>
              </a:highlight>
              <a:latin typeface="Roboto"/>
              <a:ea typeface="Roboto"/>
              <a:cs typeface="Roboto"/>
              <a:sym typeface="Roboto"/>
            </a:endParaRPr>
          </a:p>
          <a:p>
            <a:pPr marL="914400" marR="101600" lvl="1" indent="-228600" algn="l" rtl="0">
              <a:lnSpc>
                <a:spcPct val="115000"/>
              </a:lnSpc>
              <a:spcBef>
                <a:spcPts val="0"/>
              </a:spcBef>
              <a:spcAft>
                <a:spcPts val="0"/>
              </a:spcAft>
              <a:buSzPts val="1100"/>
              <a:buFont typeface="Josefin Sans"/>
              <a:buNone/>
            </a:pPr>
            <a:r>
              <a:rPr lang="en-US" sz="1100">
                <a:latin typeface="Josefin Sans"/>
                <a:ea typeface="Josefin Sans"/>
                <a:cs typeface="Josefin Sans"/>
                <a:sym typeface="Josefin Sans"/>
              </a:rPr>
              <a:t>Region 4: Northern Virginia</a:t>
            </a:r>
            <a:endParaRPr sz="1100">
              <a:latin typeface="Josefin Sans"/>
              <a:ea typeface="Josefin Sans"/>
              <a:cs typeface="Josefin Sans"/>
              <a:sym typeface="Josefin Sans"/>
            </a:endParaRPr>
          </a:p>
          <a:p>
            <a:pPr marL="914400" marR="101600" lvl="1" indent="-228600" algn="l" rtl="0">
              <a:lnSpc>
                <a:spcPct val="115000"/>
              </a:lnSpc>
              <a:spcBef>
                <a:spcPts val="0"/>
              </a:spcBef>
              <a:spcAft>
                <a:spcPts val="0"/>
              </a:spcAft>
              <a:buSzPts val="1100"/>
              <a:buFont typeface="Josefin Sans"/>
              <a:buNone/>
            </a:pPr>
            <a:r>
              <a:rPr lang="en-US" sz="1100">
                <a:latin typeface="Josefin Sans"/>
                <a:ea typeface="Josefin Sans"/>
                <a:cs typeface="Josefin Sans"/>
                <a:sym typeface="Josefin Sans"/>
              </a:rPr>
              <a:t>Region 5: Shenandoah Valley</a:t>
            </a:r>
            <a:endParaRPr sz="1100">
              <a:latin typeface="Josefin Sans"/>
              <a:ea typeface="Josefin Sans"/>
              <a:cs typeface="Josefin Sans"/>
              <a:sym typeface="Josefin Sans"/>
            </a:endParaRPr>
          </a:p>
          <a:p>
            <a:pPr marL="914400" marR="101600" lvl="1" indent="-228600" algn="l" rtl="0">
              <a:lnSpc>
                <a:spcPct val="115000"/>
              </a:lnSpc>
              <a:spcBef>
                <a:spcPts val="0"/>
              </a:spcBef>
              <a:spcAft>
                <a:spcPts val="0"/>
              </a:spcAft>
              <a:buSzPts val="1100"/>
              <a:buFont typeface="Josefin Sans"/>
              <a:buNone/>
            </a:pPr>
            <a:r>
              <a:rPr lang="en-US" sz="1100">
                <a:latin typeface="Josefin Sans"/>
                <a:ea typeface="Josefin Sans"/>
                <a:cs typeface="Josefin Sans"/>
                <a:sym typeface="Josefin Sans"/>
              </a:rPr>
              <a:t>Region 6: Roanoke Valley Area</a:t>
            </a:r>
            <a:endParaRPr sz="1100">
              <a:latin typeface="Josefin Sans"/>
              <a:ea typeface="Josefin Sans"/>
              <a:cs typeface="Josefin Sans"/>
              <a:sym typeface="Josefin Sans"/>
            </a:endParaRPr>
          </a:p>
          <a:p>
            <a:pPr marL="914400" marR="101600" lvl="1" indent="-228600" algn="l" rtl="0">
              <a:lnSpc>
                <a:spcPct val="115000"/>
              </a:lnSpc>
              <a:spcBef>
                <a:spcPts val="0"/>
              </a:spcBef>
              <a:spcAft>
                <a:spcPts val="0"/>
              </a:spcAft>
              <a:buSzPts val="1100"/>
              <a:buFont typeface="Josefin Sans"/>
              <a:buNone/>
            </a:pPr>
            <a:r>
              <a:rPr lang="en-US" sz="1100">
                <a:latin typeface="Josefin Sans"/>
                <a:ea typeface="Josefin Sans"/>
                <a:cs typeface="Josefin Sans"/>
                <a:sym typeface="Josefin Sans"/>
              </a:rPr>
              <a:t>Region 7: Southwest Virginia</a:t>
            </a:r>
            <a:endParaRPr sz="1100">
              <a:latin typeface="Josefin Sans"/>
              <a:ea typeface="Josefin Sans"/>
              <a:cs typeface="Josefin Sans"/>
              <a:sym typeface="Josefin Sans"/>
            </a:endParaRPr>
          </a:p>
          <a:p>
            <a:pPr marL="457200" lvl="0" indent="-298450" algn="l" rtl="0">
              <a:lnSpc>
                <a:spcPct val="100000"/>
              </a:lnSpc>
              <a:spcBef>
                <a:spcPts val="0"/>
              </a:spcBef>
              <a:spcAft>
                <a:spcPts val="0"/>
              </a:spcAft>
              <a:buClr>
                <a:schemeClr val="dk1"/>
              </a:buClr>
              <a:buSzPts val="1100"/>
              <a:buFont typeface="Josefin Sans"/>
              <a:buChar char="●"/>
            </a:pPr>
            <a:r>
              <a:rPr lang="en-US" sz="1100">
                <a:latin typeface="Josefin Sans"/>
                <a:ea typeface="Josefin Sans"/>
                <a:cs typeface="Josefin Sans"/>
                <a:sym typeface="Josefin Sans"/>
              </a:rPr>
              <a:t>By summer 2022, we will have hired a</a:t>
            </a:r>
            <a:r>
              <a:rPr lang="en-US" sz="1100">
                <a:solidFill>
                  <a:schemeClr val="dk1"/>
                </a:solidFill>
                <a:latin typeface="Josefin Sans"/>
                <a:ea typeface="Josefin Sans"/>
                <a:cs typeface="Josefin Sans"/>
                <a:sym typeface="Josefin Sans"/>
              </a:rPr>
              <a:t> total of 8 WBL Specialists will allow for each region to have its own Specialist </a:t>
            </a:r>
            <a:r>
              <a:rPr lang="en-US" sz="1100">
                <a:latin typeface="Josefin Sans"/>
                <a:ea typeface="Josefin Sans"/>
                <a:cs typeface="Josefin Sans"/>
                <a:sym typeface="Josefin Sans"/>
              </a:rPr>
              <a:t>to dedicate 100% work effort to achieving High-Quality WBL goals in each region. </a:t>
            </a:r>
            <a:endParaRPr sz="1100">
              <a:latin typeface="Josefin Sans"/>
              <a:ea typeface="Josefin Sans"/>
              <a:cs typeface="Josefin Sans"/>
              <a:sym typeface="Josefin Sans"/>
            </a:endParaRPr>
          </a:p>
          <a:p>
            <a:pPr marL="457200" lvl="0" indent="0" algn="l" rtl="0">
              <a:lnSpc>
                <a:spcPct val="100000"/>
              </a:lnSpc>
              <a:spcBef>
                <a:spcPts val="0"/>
              </a:spcBef>
              <a:spcAft>
                <a:spcPts val="0"/>
              </a:spcAft>
              <a:buNone/>
            </a:pPr>
            <a:endParaRPr sz="1100">
              <a:solidFill>
                <a:schemeClr val="dk1"/>
              </a:solidFill>
              <a:latin typeface="Josefin Sans"/>
              <a:ea typeface="Josefin Sans"/>
              <a:cs typeface="Josefin Sans"/>
              <a:sym typeface="Josefin Sans"/>
            </a:endParaRPr>
          </a:p>
          <a:p>
            <a:pPr marL="0" lvl="0" indent="0" algn="l" rtl="0">
              <a:lnSpc>
                <a:spcPct val="100000"/>
              </a:lnSpc>
              <a:spcBef>
                <a:spcPts val="0"/>
              </a:spcBef>
              <a:spcAft>
                <a:spcPts val="0"/>
              </a:spcAft>
              <a:buNone/>
            </a:pPr>
            <a:endParaRPr>
              <a:latin typeface="Josefin Sans"/>
              <a:ea typeface="Josefin Sans"/>
              <a:cs typeface="Josefin Sans"/>
              <a:sym typeface="Josefin Sans"/>
            </a:endParaRPr>
          </a:p>
          <a:p>
            <a:pPr marL="457200" lvl="0" indent="0" algn="l" rtl="0">
              <a:lnSpc>
                <a:spcPct val="100000"/>
              </a:lnSpc>
              <a:spcBef>
                <a:spcPts val="0"/>
              </a:spcBef>
              <a:spcAft>
                <a:spcPts val="0"/>
              </a:spcAft>
              <a:buSzPts val="1100"/>
              <a:buNone/>
            </a:pPr>
            <a:endParaRPr>
              <a:solidFill>
                <a:schemeClr val="dk1"/>
              </a:solidFill>
              <a:latin typeface="Josefin Sans"/>
              <a:ea typeface="Josefin Sans"/>
              <a:cs typeface="Josefin Sans"/>
              <a:sym typeface="Josefin Sans"/>
            </a:endParaRPr>
          </a:p>
        </p:txBody>
      </p:sp>
    </p:spTree>
    <p:extLst>
      <p:ext uri="{BB962C8B-B14F-4D97-AF65-F5344CB8AC3E}">
        <p14:creationId xmlns:p14="http://schemas.microsoft.com/office/powerpoint/2010/main" val="2866409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f0b5548c49_0_3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gf0b5548c49_0_371:notes"/>
          <p:cNvSpPr txBox="1">
            <a:spLocks noGrp="1"/>
          </p:cNvSpPr>
          <p:nvPr>
            <p:ph type="body" idx="1"/>
          </p:nvPr>
        </p:nvSpPr>
        <p:spPr>
          <a:xfrm>
            <a:off x="685800" y="4343401"/>
            <a:ext cx="5486400" cy="4114800"/>
          </a:xfrm>
          <a:prstGeom prst="rect">
            <a:avLst/>
          </a:prstGeom>
          <a:noFill/>
          <a:ln>
            <a:noFill/>
          </a:ln>
        </p:spPr>
        <p:txBody>
          <a:bodyPr spcFirstLastPara="1" wrap="square" lIns="91414" tIns="45694" rIns="91414" bIns="45694" anchor="t" anchorCtr="0">
            <a:noAutofit/>
          </a:bodyPr>
          <a:lstStyle/>
          <a:p>
            <a:pPr marL="0" inden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2:notes"/>
          <p:cNvSpPr txBox="1">
            <a:spLocks noGrp="1"/>
          </p:cNvSpPr>
          <p:nvPr>
            <p:ph type="body" idx="1"/>
          </p:nvPr>
        </p:nvSpPr>
        <p:spPr>
          <a:xfrm>
            <a:off x="685800" y="4400550"/>
            <a:ext cx="5486400" cy="3600450"/>
          </a:xfrm>
          <a:prstGeom prst="rect">
            <a:avLst/>
          </a:prstGeom>
          <a:noFill/>
          <a:ln>
            <a:noFill/>
          </a:ln>
        </p:spPr>
        <p:txBody>
          <a:bodyPr spcFirstLastPara="1" wrap="square" lIns="91414" tIns="45694" rIns="91414" bIns="45694" anchor="t" anchorCtr="0">
            <a:noAutofit/>
          </a:bodyPr>
          <a:lstStyle/>
          <a:p>
            <a:pPr marL="0" indent="0"/>
            <a:r>
              <a:rPr lang="en-US"/>
              <a:t>Erika</a:t>
            </a:r>
            <a:endParaRPr/>
          </a:p>
        </p:txBody>
      </p:sp>
      <p:sp>
        <p:nvSpPr>
          <p:cNvPr id="117" name="Google Shape;11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edecd93be9_1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gedecd93be9_1_73:notes"/>
          <p:cNvSpPr txBox="1">
            <a:spLocks noGrp="1"/>
          </p:cNvSpPr>
          <p:nvPr>
            <p:ph type="body" idx="1"/>
          </p:nvPr>
        </p:nvSpPr>
        <p:spPr>
          <a:xfrm>
            <a:off x="685800" y="4343401"/>
            <a:ext cx="5486400" cy="4114800"/>
          </a:xfrm>
          <a:prstGeom prst="rect">
            <a:avLst/>
          </a:prstGeom>
          <a:noFill/>
          <a:ln>
            <a:noFill/>
          </a:ln>
        </p:spPr>
        <p:txBody>
          <a:bodyPr spcFirstLastPara="1" wrap="square" lIns="91414" tIns="45694" rIns="91414" bIns="45694" anchor="t" anchorCtr="0">
            <a:noAutofit/>
          </a:bodyPr>
          <a:lstStyle/>
          <a:p>
            <a:pPr marL="0" indent="0">
              <a:lnSpc>
                <a:spcPct val="115000"/>
              </a:lnSpc>
              <a:buClr>
                <a:schemeClr val="dk1"/>
              </a:buClr>
              <a:buSzPts val="1100"/>
            </a:pPr>
            <a:r>
              <a:rPr lang="en-US" b="1">
                <a:solidFill>
                  <a:schemeClr val="dk1"/>
                </a:solidFill>
                <a:latin typeface="Josefin Sans"/>
                <a:ea typeface="Josefin Sans"/>
                <a:cs typeface="Josefin Sans"/>
                <a:sym typeface="Josefin Sans"/>
              </a:rPr>
              <a:t>High-Quality WBL Experiences </a:t>
            </a:r>
            <a:endParaRPr b="1">
              <a:solidFill>
                <a:schemeClr val="dk1"/>
              </a:solidFill>
              <a:latin typeface="Josefin Sans"/>
              <a:ea typeface="Josefin Sans"/>
              <a:cs typeface="Josefin Sans"/>
              <a:sym typeface="Josefin Sans"/>
            </a:endParaRPr>
          </a:p>
          <a:p>
            <a:pPr marL="0" indent="0">
              <a:lnSpc>
                <a:spcPct val="115000"/>
              </a:lnSpc>
              <a:buClr>
                <a:schemeClr val="dk1"/>
              </a:buClr>
              <a:buSzPts val="1100"/>
            </a:pPr>
            <a:r>
              <a:rPr lang="en-US">
                <a:solidFill>
                  <a:schemeClr val="dk1"/>
                </a:solidFill>
                <a:latin typeface="Josefin Sans"/>
                <a:ea typeface="Josefin Sans"/>
                <a:cs typeface="Josefin Sans"/>
                <a:sym typeface="Josefin Sans"/>
              </a:rPr>
              <a:t>High-Quality Work-Based Learning (WBL) is comprised of experiences related to students’ career interests, based on instructional preparation, and undertaken in partnership with local businesses or organizations. The Virginia Department of Education (VDOE) recognizes 12 WBL experiences. These 12 WBL experiences promote the following:  </a:t>
            </a:r>
            <a:endParaRPr>
              <a:solidFill>
                <a:schemeClr val="dk1"/>
              </a:solidFill>
              <a:latin typeface="Josefin Sans"/>
              <a:ea typeface="Josefin Sans"/>
              <a:cs typeface="Josefin Sans"/>
              <a:sym typeface="Josefin Sans"/>
            </a:endParaRPr>
          </a:p>
          <a:p>
            <a:pPr marL="457146" indent="-317463">
              <a:lnSpc>
                <a:spcPct val="115000"/>
              </a:lnSpc>
              <a:buClr>
                <a:schemeClr val="dk1"/>
              </a:buClr>
              <a:buFont typeface="Josefin Sans"/>
              <a:buChar char="●"/>
            </a:pPr>
            <a:r>
              <a:rPr lang="en-US">
                <a:solidFill>
                  <a:schemeClr val="dk1"/>
                </a:solidFill>
                <a:latin typeface="Josefin Sans"/>
                <a:ea typeface="Josefin Sans"/>
                <a:cs typeface="Josefin Sans"/>
                <a:sym typeface="Josefin Sans"/>
              </a:rPr>
              <a:t>Career Awareness</a:t>
            </a:r>
            <a:endParaRPr>
              <a:solidFill>
                <a:schemeClr val="dk1"/>
              </a:solidFill>
              <a:latin typeface="Josefin Sans"/>
              <a:ea typeface="Josefin Sans"/>
              <a:cs typeface="Josefin Sans"/>
              <a:sym typeface="Josefin Sans"/>
            </a:endParaRPr>
          </a:p>
          <a:p>
            <a:pPr marL="457146" indent="-317463">
              <a:lnSpc>
                <a:spcPct val="115000"/>
              </a:lnSpc>
              <a:buClr>
                <a:schemeClr val="dk1"/>
              </a:buClr>
              <a:buFont typeface="Josefin Sans"/>
              <a:buChar char="●"/>
            </a:pPr>
            <a:r>
              <a:rPr lang="en-US">
                <a:solidFill>
                  <a:schemeClr val="dk1"/>
                </a:solidFill>
                <a:latin typeface="Josefin Sans"/>
                <a:ea typeface="Josefin Sans"/>
                <a:cs typeface="Josefin Sans"/>
                <a:sym typeface="Josefin Sans"/>
              </a:rPr>
              <a:t>Career Exploration</a:t>
            </a:r>
            <a:endParaRPr>
              <a:solidFill>
                <a:schemeClr val="dk1"/>
              </a:solidFill>
              <a:latin typeface="Josefin Sans"/>
              <a:ea typeface="Josefin Sans"/>
              <a:cs typeface="Josefin Sans"/>
              <a:sym typeface="Josefin Sans"/>
            </a:endParaRPr>
          </a:p>
          <a:p>
            <a:pPr marL="457146" indent="-317463">
              <a:lnSpc>
                <a:spcPct val="115000"/>
              </a:lnSpc>
              <a:buClr>
                <a:schemeClr val="dk1"/>
              </a:buClr>
              <a:buFont typeface="Josefin Sans"/>
              <a:buChar char="●"/>
            </a:pPr>
            <a:r>
              <a:rPr lang="en-US">
                <a:solidFill>
                  <a:schemeClr val="dk1"/>
                </a:solidFill>
                <a:latin typeface="Josefin Sans"/>
                <a:ea typeface="Josefin Sans"/>
                <a:cs typeface="Josefin Sans"/>
                <a:sym typeface="Josefin Sans"/>
              </a:rPr>
              <a:t>Career Preparation</a:t>
            </a:r>
            <a:endParaRPr>
              <a:solidFill>
                <a:schemeClr val="dk1"/>
              </a:solidFill>
              <a:latin typeface="Josefin Sans"/>
              <a:ea typeface="Josefin Sans"/>
              <a:cs typeface="Josefin Sans"/>
              <a:sym typeface="Josefin Sans"/>
            </a:endParaRPr>
          </a:p>
          <a:p>
            <a:pPr marL="0" indent="0">
              <a:lnSpc>
                <a:spcPct val="115000"/>
              </a:lnSpc>
              <a:buClr>
                <a:schemeClr val="dk1"/>
              </a:buClr>
              <a:buSzPts val="1100"/>
            </a:pPr>
            <a:endParaRPr>
              <a:solidFill>
                <a:schemeClr val="dk1"/>
              </a:solidFill>
              <a:latin typeface="Josefin Sans"/>
              <a:ea typeface="Josefin Sans"/>
              <a:cs typeface="Josefin Sans"/>
              <a:sym typeface="Josefin Sans"/>
            </a:endParaRPr>
          </a:p>
          <a:p>
            <a:pPr marL="0" indent="0">
              <a:lnSpc>
                <a:spcPct val="115000"/>
              </a:lnSpc>
              <a:buClr>
                <a:schemeClr val="dk1"/>
              </a:buClr>
              <a:buSzPts val="1100"/>
            </a:pPr>
            <a:r>
              <a:rPr lang="en-US">
                <a:solidFill>
                  <a:schemeClr val="dk1"/>
                </a:solidFill>
                <a:latin typeface="Josefin Sans"/>
                <a:ea typeface="Josefin Sans"/>
                <a:cs typeface="Josefin Sans"/>
                <a:sym typeface="Josefin Sans"/>
              </a:rPr>
              <a:t>This diagram identifies the 12 WBL methods practiced in Virginia and what grade levels the experiences can be offered to students. The experiences for students begin with less intense opportunities such as job shadowing, to more intensive opportunities such as cooperative education and youth registered apprenticeship. </a:t>
            </a:r>
            <a:endParaRPr b="1">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f25e62fd4f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gf25e62fd4f_0_2:notes"/>
          <p:cNvSpPr txBox="1">
            <a:spLocks noGrp="1"/>
          </p:cNvSpPr>
          <p:nvPr>
            <p:ph type="body" idx="1"/>
          </p:nvPr>
        </p:nvSpPr>
        <p:spPr>
          <a:xfrm>
            <a:off x="685800" y="4400550"/>
            <a:ext cx="5486400" cy="3600600"/>
          </a:xfrm>
          <a:prstGeom prst="rect">
            <a:avLst/>
          </a:prstGeom>
          <a:noFill/>
          <a:ln>
            <a:noFill/>
          </a:ln>
        </p:spPr>
        <p:txBody>
          <a:bodyPr spcFirstLastPara="1" wrap="square" lIns="91414" tIns="45694" rIns="91414" bIns="45694" anchor="t" anchorCtr="0">
            <a:noAutofit/>
          </a:bodyPr>
          <a:lstStyle/>
          <a:p>
            <a:pPr marL="0" indent="0"/>
            <a:r>
              <a:rPr lang="en-US"/>
              <a:t>Erika</a:t>
            </a:r>
            <a:endParaRPr/>
          </a:p>
        </p:txBody>
      </p:sp>
      <p:sp>
        <p:nvSpPr>
          <p:cNvPr id="164" name="Google Shape;164;gf25e62fd4f_0_2:notes"/>
          <p:cNvSpPr txBox="1">
            <a:spLocks noGrp="1"/>
          </p:cNvSpPr>
          <p:nvPr>
            <p:ph type="sldNum" idx="12"/>
          </p:nvPr>
        </p:nvSpPr>
        <p:spPr>
          <a:xfrm>
            <a:off x="3884613" y="8685213"/>
            <a:ext cx="1507500" cy="458700"/>
          </a:xfrm>
          <a:prstGeom prst="rect">
            <a:avLst/>
          </a:prstGeom>
          <a:noFill/>
          <a:ln>
            <a:noFill/>
          </a:ln>
        </p:spPr>
        <p:txBody>
          <a:bodyPr spcFirstLastPara="1" wrap="square" lIns="91414" tIns="45694" rIns="91414" bIns="45694" anchor="b" anchorCtr="0">
            <a:noAutofit/>
          </a:bodyPr>
          <a:lstStyle/>
          <a:p>
            <a:pPr algn="r">
              <a:buSzPts val="1200"/>
            </a:pPr>
            <a:fld id="{00000000-1234-1234-1234-123412341234}" type="slidenum">
              <a:rPr lang="en-US"/>
              <a:pPr algn="r">
                <a:buSzPts val="1200"/>
              </a:p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f0b5548c49_0_343:notes"/>
          <p:cNvSpPr txBox="1">
            <a:spLocks noGrp="1"/>
          </p:cNvSpPr>
          <p:nvPr>
            <p:ph type="body" idx="1"/>
          </p:nvPr>
        </p:nvSpPr>
        <p:spPr>
          <a:xfrm>
            <a:off x="685800" y="4400550"/>
            <a:ext cx="5486400" cy="3600600"/>
          </a:xfrm>
          <a:prstGeom prst="rect">
            <a:avLst/>
          </a:prstGeom>
          <a:noFill/>
          <a:ln>
            <a:noFill/>
          </a:ln>
        </p:spPr>
        <p:txBody>
          <a:bodyPr spcFirstLastPara="1" wrap="square" lIns="91414" tIns="45694" rIns="91414" bIns="45694" anchor="t" anchorCtr="0">
            <a:noAutofit/>
          </a:bodyPr>
          <a:lstStyle/>
          <a:p>
            <a:pPr marL="0" indent="0">
              <a:buClr>
                <a:schemeClr val="dk1"/>
              </a:buClr>
            </a:pPr>
            <a:r>
              <a:rPr lang="en-US"/>
              <a:t>Erika</a:t>
            </a:r>
            <a:endParaRPr/>
          </a:p>
        </p:txBody>
      </p:sp>
      <p:sp>
        <p:nvSpPr>
          <p:cNvPr id="171" name="Google Shape;171;gf0b5548c49_0_3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f25e5c7bf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gf25e5c7bfa_0_0:notes"/>
          <p:cNvSpPr txBox="1">
            <a:spLocks noGrp="1"/>
          </p:cNvSpPr>
          <p:nvPr>
            <p:ph type="body" idx="1"/>
          </p:nvPr>
        </p:nvSpPr>
        <p:spPr>
          <a:xfrm>
            <a:off x="685800" y="4400550"/>
            <a:ext cx="5486400" cy="3600600"/>
          </a:xfrm>
          <a:prstGeom prst="rect">
            <a:avLst/>
          </a:prstGeom>
          <a:noFill/>
          <a:ln>
            <a:noFill/>
          </a:ln>
        </p:spPr>
        <p:txBody>
          <a:bodyPr spcFirstLastPara="1" wrap="square" lIns="91414" tIns="45694" rIns="91414" bIns="45694" anchor="t" anchorCtr="0">
            <a:noAutofit/>
          </a:bodyPr>
          <a:lstStyle/>
          <a:p>
            <a:pPr marL="0" indent="0">
              <a:buClr>
                <a:schemeClr val="dk1"/>
              </a:buClr>
              <a:buSzPts val="1100"/>
            </a:pPr>
            <a:r>
              <a:rPr lang="en-US">
                <a:latin typeface="Josefin Sans"/>
                <a:ea typeface="Josefin Sans"/>
                <a:cs typeface="Josefin Sans"/>
                <a:sym typeface="Josefin Sans"/>
              </a:rPr>
              <a:t>Goals</a:t>
            </a:r>
            <a:endParaRPr>
              <a:latin typeface="Josefin Sans"/>
              <a:ea typeface="Josefin Sans"/>
              <a:cs typeface="Josefin Sans"/>
              <a:sym typeface="Josefin Sans"/>
            </a:endParaRPr>
          </a:p>
          <a:p>
            <a:pPr marL="0" indent="0">
              <a:buClr>
                <a:schemeClr val="dk1"/>
              </a:buClr>
              <a:buSzPts val="1100"/>
            </a:pPr>
            <a:r>
              <a:rPr lang="en-US">
                <a:latin typeface="Josefin Sans"/>
                <a:ea typeface="Josefin Sans"/>
                <a:cs typeface="Josefin Sans"/>
                <a:sym typeface="Josefin Sans"/>
              </a:rPr>
              <a:t>Identifying all Stakeholders</a:t>
            </a:r>
            <a:endParaRPr>
              <a:latin typeface="Josefin Sans"/>
              <a:ea typeface="Josefin Sans"/>
              <a:cs typeface="Josefin Sans"/>
              <a:sym typeface="Josefin Sans"/>
            </a:endParaRPr>
          </a:p>
          <a:p>
            <a:pPr marL="0" indent="0">
              <a:buClr>
                <a:schemeClr val="dk1"/>
              </a:buClr>
              <a:buSzPts val="1100"/>
            </a:pPr>
            <a:r>
              <a:rPr lang="en-US">
                <a:latin typeface="Josefin Sans"/>
                <a:ea typeface="Josefin Sans"/>
                <a:cs typeface="Josefin Sans"/>
                <a:sym typeface="Josefin Sans"/>
              </a:rPr>
              <a:t>Objectives</a:t>
            </a:r>
            <a:endParaRPr>
              <a:latin typeface="Josefin Sans"/>
              <a:ea typeface="Josefin Sans"/>
              <a:cs typeface="Josefin Sans"/>
              <a:sym typeface="Josefin Sans"/>
            </a:endParaRPr>
          </a:p>
          <a:p>
            <a:pPr marL="0" indent="0">
              <a:buClr>
                <a:schemeClr val="dk1"/>
              </a:buClr>
              <a:buSzPts val="1100"/>
            </a:pPr>
            <a:r>
              <a:rPr lang="en-US">
                <a:latin typeface="Josefin Sans"/>
                <a:ea typeface="Josefin Sans"/>
                <a:cs typeface="Josefin Sans"/>
                <a:sym typeface="Josefin Sans"/>
              </a:rPr>
              <a:t>Consistent Messages </a:t>
            </a:r>
            <a:endParaRPr>
              <a:latin typeface="Josefin Sans"/>
              <a:ea typeface="Josefin Sans"/>
              <a:cs typeface="Josefin Sans"/>
              <a:sym typeface="Josefin Sans"/>
            </a:endParaRPr>
          </a:p>
          <a:p>
            <a:pPr marL="0" indent="0"/>
            <a:r>
              <a:rPr lang="en-US">
                <a:latin typeface="Josefin Sans"/>
                <a:ea typeface="Josefin Sans"/>
                <a:cs typeface="Josefin Sans"/>
                <a:sym typeface="Josefin Sans"/>
              </a:rPr>
              <a:t>Channel </a:t>
            </a:r>
            <a:endParaRPr>
              <a:latin typeface="Josefin Sans"/>
              <a:ea typeface="Josefin Sans"/>
              <a:cs typeface="Josefin Sans"/>
              <a:sym typeface="Josefin Sans"/>
            </a:endParaRPr>
          </a:p>
          <a:p>
            <a:pPr marL="0" indent="0">
              <a:buClr>
                <a:schemeClr val="dk1"/>
              </a:buClr>
              <a:buSzPts val="1100"/>
            </a:pPr>
            <a:r>
              <a:rPr lang="en-US">
                <a:latin typeface="Josefin Sans"/>
                <a:ea typeface="Josefin Sans"/>
                <a:cs typeface="Josefin Sans"/>
                <a:sym typeface="Josefin Sans"/>
              </a:rPr>
              <a:t>Methods</a:t>
            </a:r>
            <a:endParaRPr>
              <a:latin typeface="Josefin Sans"/>
              <a:ea typeface="Josefin Sans"/>
              <a:cs typeface="Josefin Sans"/>
              <a:sym typeface="Josefin Sans"/>
            </a:endParaRPr>
          </a:p>
          <a:p>
            <a:pPr marL="0" indent="0">
              <a:buClr>
                <a:schemeClr val="dk1"/>
              </a:buClr>
              <a:buSzPts val="1100"/>
            </a:pPr>
            <a:r>
              <a:rPr lang="en-US">
                <a:latin typeface="Josefin Sans"/>
                <a:ea typeface="Josefin Sans"/>
                <a:cs typeface="Josefin Sans"/>
                <a:sym typeface="Josefin Sans"/>
              </a:rPr>
              <a:t>Evaluation/ Measurement</a:t>
            </a:r>
            <a:endParaRPr>
              <a:latin typeface="Josefin Sans"/>
              <a:ea typeface="Josefin Sans"/>
              <a:cs typeface="Josefin Sans"/>
              <a:sym typeface="Josefin Sans"/>
            </a:endParaRPr>
          </a:p>
        </p:txBody>
      </p:sp>
      <p:sp>
        <p:nvSpPr>
          <p:cNvPr id="178" name="Google Shape;178;gf25e5c7bfa_0_0:notes"/>
          <p:cNvSpPr txBox="1">
            <a:spLocks noGrp="1"/>
          </p:cNvSpPr>
          <p:nvPr>
            <p:ph type="sldNum" idx="12"/>
          </p:nvPr>
        </p:nvSpPr>
        <p:spPr>
          <a:xfrm>
            <a:off x="3884613" y="8685213"/>
            <a:ext cx="1507500" cy="458700"/>
          </a:xfrm>
          <a:prstGeom prst="rect">
            <a:avLst/>
          </a:prstGeom>
          <a:noFill/>
          <a:ln>
            <a:noFill/>
          </a:ln>
        </p:spPr>
        <p:txBody>
          <a:bodyPr spcFirstLastPara="1" wrap="square" lIns="91414" tIns="45694" rIns="91414" bIns="45694" anchor="b" anchorCtr="0">
            <a:noAutofit/>
          </a:bodyPr>
          <a:lstStyle/>
          <a:p>
            <a:pPr algn="r">
              <a:buSzPts val="1400"/>
            </a:pPr>
            <a:fld id="{00000000-1234-1234-1234-123412341234}" type="slidenum">
              <a:rPr lang="en-US"/>
              <a:pPr algn="r">
                <a:buSzPts val="1400"/>
              </a:p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f25e5c7bfa_0_3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gf25e5c7bfa_0_352:notes"/>
          <p:cNvSpPr txBox="1">
            <a:spLocks noGrp="1"/>
          </p:cNvSpPr>
          <p:nvPr>
            <p:ph type="body" idx="1"/>
          </p:nvPr>
        </p:nvSpPr>
        <p:spPr>
          <a:xfrm>
            <a:off x="685800" y="4400550"/>
            <a:ext cx="5486400" cy="3600600"/>
          </a:xfrm>
          <a:prstGeom prst="rect">
            <a:avLst/>
          </a:prstGeom>
          <a:noFill/>
          <a:ln>
            <a:noFill/>
          </a:ln>
        </p:spPr>
        <p:txBody>
          <a:bodyPr spcFirstLastPara="1" wrap="square" lIns="91414" tIns="45694" rIns="91414" bIns="45694" anchor="t" anchorCtr="0">
            <a:noAutofit/>
          </a:bodyPr>
          <a:lstStyle/>
          <a:p>
            <a:pPr marL="0" indent="0">
              <a:buClr>
                <a:schemeClr val="dk1"/>
              </a:buClr>
              <a:buSzPts val="1100"/>
            </a:pPr>
            <a:endParaRPr/>
          </a:p>
        </p:txBody>
      </p:sp>
      <p:sp>
        <p:nvSpPr>
          <p:cNvPr id="186" name="Google Shape;186;gf25e5c7bfa_0_352:notes"/>
          <p:cNvSpPr txBox="1">
            <a:spLocks noGrp="1"/>
          </p:cNvSpPr>
          <p:nvPr>
            <p:ph type="sldNum" idx="12"/>
          </p:nvPr>
        </p:nvSpPr>
        <p:spPr>
          <a:xfrm>
            <a:off x="3884613" y="8685213"/>
            <a:ext cx="1507500" cy="458700"/>
          </a:xfrm>
          <a:prstGeom prst="rect">
            <a:avLst/>
          </a:prstGeom>
          <a:noFill/>
          <a:ln>
            <a:noFill/>
          </a:ln>
        </p:spPr>
        <p:txBody>
          <a:bodyPr spcFirstLastPara="1" wrap="square" lIns="91414" tIns="45694" rIns="91414" bIns="45694" anchor="b" anchorCtr="0">
            <a:noAutofit/>
          </a:bodyPr>
          <a:lstStyle/>
          <a:p>
            <a:pPr algn="r">
              <a:buSzPts val="1200"/>
            </a:pPr>
            <a:fld id="{00000000-1234-1234-1234-123412341234}" type="slidenum">
              <a:rPr lang="en-US"/>
              <a:pPr algn="r">
                <a:buSzPts val="1200"/>
              </a:p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notes"/>
          <p:cNvSpPr txBox="1">
            <a:spLocks noGrp="1"/>
          </p:cNvSpPr>
          <p:nvPr>
            <p:ph type="body" idx="1"/>
          </p:nvPr>
        </p:nvSpPr>
        <p:spPr>
          <a:xfrm>
            <a:off x="685800" y="4400550"/>
            <a:ext cx="5486400" cy="3600450"/>
          </a:xfrm>
          <a:prstGeom prst="rect">
            <a:avLst/>
          </a:prstGeom>
        </p:spPr>
        <p:txBody>
          <a:bodyPr spcFirstLastPara="1" wrap="square" lIns="91414" tIns="45694" rIns="91414" bIns="45694" anchor="t" anchorCtr="0">
            <a:noAutofit/>
          </a:bodyPr>
          <a:lstStyle/>
          <a:p>
            <a:pPr marL="0" indent="0"/>
            <a:endParaRPr/>
          </a:p>
        </p:txBody>
      </p:sp>
      <p:sp>
        <p:nvSpPr>
          <p:cNvPr id="215" name="Google Shape;21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3:notes"/>
          <p:cNvSpPr txBox="1">
            <a:spLocks noGrp="1"/>
          </p:cNvSpPr>
          <p:nvPr>
            <p:ph type="body" idx="1"/>
          </p:nvPr>
        </p:nvSpPr>
        <p:spPr>
          <a:xfrm>
            <a:off x="685800" y="4400550"/>
            <a:ext cx="5486400" cy="3600450"/>
          </a:xfrm>
          <a:prstGeom prst="rect">
            <a:avLst/>
          </a:prstGeom>
        </p:spPr>
        <p:txBody>
          <a:bodyPr spcFirstLastPara="1" wrap="square" lIns="91414" tIns="45694" rIns="91414" bIns="45694" anchor="t" anchorCtr="0">
            <a:noAutofit/>
          </a:bodyPr>
          <a:lstStyle/>
          <a:p>
            <a:pPr marL="0" indent="0"/>
            <a:endParaRPr/>
          </a:p>
        </p:txBody>
      </p:sp>
      <p:sp>
        <p:nvSpPr>
          <p:cNvPr id="223" name="Google Shape;22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lain Title Page" type="title">
  <p:cSld name="TITLE">
    <p:spTree>
      <p:nvGrpSpPr>
        <p:cNvPr id="1" name="Shape 18"/>
        <p:cNvGrpSpPr/>
        <p:nvPr/>
      </p:nvGrpSpPr>
      <p:grpSpPr>
        <a:xfrm>
          <a:off x="0" y="0"/>
          <a:ext cx="0" cy="0"/>
          <a:chOff x="0" y="0"/>
          <a:chExt cx="0" cy="0"/>
        </a:xfrm>
      </p:grpSpPr>
      <p:sp>
        <p:nvSpPr>
          <p:cNvPr id="19" name="Google Shape;19;p16"/>
          <p:cNvSpPr txBox="1">
            <a:spLocks noGrp="1"/>
          </p:cNvSpPr>
          <p:nvPr>
            <p:ph type="ctrTitle"/>
          </p:nvPr>
        </p:nvSpPr>
        <p:spPr>
          <a:xfrm>
            <a:off x="1524000" y="1559679"/>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1"/>
              </a:buClr>
              <a:buSzPts val="6000"/>
              <a:buFont typeface="Trebuchet M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6"/>
          <p:cNvSpPr txBox="1">
            <a:spLocks noGrp="1"/>
          </p:cNvSpPr>
          <p:nvPr>
            <p:ph type="subTitle" idx="1"/>
          </p:nvPr>
        </p:nvSpPr>
        <p:spPr>
          <a:xfrm>
            <a:off x="1524000" y="4039354"/>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rgbClr val="C22536"/>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accent1"/>
              </a:buClr>
              <a:buSzPts val="1600"/>
              <a:buNone/>
              <a:defRPr sz="1600"/>
            </a:lvl4pPr>
            <a:lvl5pPr lvl="4" algn="ctr">
              <a:lnSpc>
                <a:spcPct val="90000"/>
              </a:lnSpc>
              <a:spcBef>
                <a:spcPts val="500"/>
              </a:spcBef>
              <a:spcAft>
                <a:spcPts val="0"/>
              </a:spcAft>
              <a:buClr>
                <a:schemeClr val="accent5"/>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1" name="Google Shape;2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6"/>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2"/>
        <p:cNvGrpSpPr/>
        <p:nvPr/>
      </p:nvGrpSpPr>
      <p:grpSpPr>
        <a:xfrm>
          <a:off x="0" y="0"/>
          <a:ext cx="0" cy="0"/>
          <a:chOff x="0" y="0"/>
          <a:chExt cx="0" cy="0"/>
        </a:xfrm>
      </p:grpSpPr>
      <p:sp>
        <p:nvSpPr>
          <p:cNvPr id="73" name="Google Shape;73;p28"/>
          <p:cNvSpPr txBox="1">
            <a:spLocks noGrp="1"/>
          </p:cNvSpPr>
          <p:nvPr>
            <p:ph type="title"/>
          </p:nvPr>
        </p:nvSpPr>
        <p:spPr>
          <a:xfrm>
            <a:off x="836612" y="1311965"/>
            <a:ext cx="3932237" cy="142129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Trebuchet M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rgbClr val="C22536"/>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accent1"/>
              </a:buClr>
              <a:buSzPts val="2000"/>
              <a:buChar char="•"/>
              <a:defRPr sz="2000"/>
            </a:lvl4pPr>
            <a:lvl5pPr marL="2286000" lvl="4" indent="-355600" algn="l">
              <a:lnSpc>
                <a:spcPct val="90000"/>
              </a:lnSpc>
              <a:spcBef>
                <a:spcPts val="500"/>
              </a:spcBef>
              <a:spcAft>
                <a:spcPts val="0"/>
              </a:spcAft>
              <a:buClr>
                <a:schemeClr val="accent5"/>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5" name="Google Shape;75;p28"/>
          <p:cNvSpPr txBox="1">
            <a:spLocks noGrp="1"/>
          </p:cNvSpPr>
          <p:nvPr>
            <p:ph type="body" idx="2"/>
          </p:nvPr>
        </p:nvSpPr>
        <p:spPr>
          <a:xfrm>
            <a:off x="839788" y="2822712"/>
            <a:ext cx="3932237" cy="30462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rgbClr val="C22536"/>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accent1"/>
              </a:buClr>
              <a:buSzPts val="1000"/>
              <a:buNone/>
              <a:defRPr sz="1000"/>
            </a:lvl4pPr>
            <a:lvl5pPr marL="2286000" lvl="4" indent="-228600" algn="l">
              <a:lnSpc>
                <a:spcPct val="90000"/>
              </a:lnSpc>
              <a:spcBef>
                <a:spcPts val="500"/>
              </a:spcBef>
              <a:spcAft>
                <a:spcPts val="0"/>
              </a:spcAft>
              <a:buClr>
                <a:schemeClr val="accent5"/>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8"/>
          <p:cNvSpPr txBox="1">
            <a:spLocks noGrp="1"/>
          </p:cNvSpPr>
          <p:nvPr>
            <p:ph type="sldNum" idx="12"/>
          </p:nvPr>
        </p:nvSpPr>
        <p:spPr>
          <a:xfrm>
            <a:off x="8610601"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9"/>
        <p:cNvGrpSpPr/>
        <p:nvPr/>
      </p:nvGrpSpPr>
      <p:grpSpPr>
        <a:xfrm>
          <a:off x="0" y="0"/>
          <a:ext cx="0" cy="0"/>
          <a:chOff x="0" y="0"/>
          <a:chExt cx="0" cy="0"/>
        </a:xfrm>
      </p:grpSpPr>
      <p:sp>
        <p:nvSpPr>
          <p:cNvPr id="80" name="Google Shape;80;p29"/>
          <p:cNvSpPr txBox="1">
            <a:spLocks noGrp="1"/>
          </p:cNvSpPr>
          <p:nvPr>
            <p:ph type="title"/>
          </p:nvPr>
        </p:nvSpPr>
        <p:spPr>
          <a:xfrm>
            <a:off x="836612" y="1113182"/>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Trebuchet M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29"/>
          <p:cNvSpPr>
            <a:spLocks noGrp="1"/>
          </p:cNvSpPr>
          <p:nvPr>
            <p:ph type="pic" idx="2"/>
          </p:nvPr>
        </p:nvSpPr>
        <p:spPr>
          <a:xfrm>
            <a:off x="5183188" y="987425"/>
            <a:ext cx="6172200" cy="4873625"/>
          </a:xfrm>
          <a:prstGeom prst="rect">
            <a:avLst/>
          </a:prstGeom>
          <a:noFill/>
          <a:ln>
            <a:noFill/>
          </a:ln>
        </p:spPr>
      </p:sp>
      <p:sp>
        <p:nvSpPr>
          <p:cNvPr id="82" name="Google Shape;82;p29"/>
          <p:cNvSpPr txBox="1">
            <a:spLocks noGrp="1"/>
          </p:cNvSpPr>
          <p:nvPr>
            <p:ph type="body" idx="1"/>
          </p:nvPr>
        </p:nvSpPr>
        <p:spPr>
          <a:xfrm>
            <a:off x="839788" y="2822713"/>
            <a:ext cx="3932237" cy="3046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rgbClr val="C22536"/>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accent1"/>
              </a:buClr>
              <a:buSzPts val="1000"/>
              <a:buNone/>
              <a:defRPr sz="1000"/>
            </a:lvl4pPr>
            <a:lvl5pPr marL="2286000" lvl="4" indent="-228600" algn="l">
              <a:lnSpc>
                <a:spcPct val="90000"/>
              </a:lnSpc>
              <a:spcBef>
                <a:spcPts val="500"/>
              </a:spcBef>
              <a:spcAft>
                <a:spcPts val="0"/>
              </a:spcAft>
              <a:buClr>
                <a:schemeClr val="accent5"/>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3" name="Google Shape;83;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29"/>
          <p:cNvSpPr txBox="1">
            <a:spLocks noGrp="1"/>
          </p:cNvSpPr>
          <p:nvPr>
            <p:ph type="sldNum" idx="12"/>
          </p:nvPr>
        </p:nvSpPr>
        <p:spPr>
          <a:xfrm>
            <a:off x="8610600" y="6356350"/>
            <a:ext cx="111350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Alternate Section Header - BLACK">
  <p:cSld name="Alternate Section Header - BLACK">
    <p:bg>
      <p:bgPr>
        <a:solidFill>
          <a:schemeClr val="accent2"/>
        </a:solidFill>
        <a:effectLst/>
      </p:bgPr>
    </p:bg>
    <p:spTree>
      <p:nvGrpSpPr>
        <p:cNvPr id="1" name="Shape 86"/>
        <p:cNvGrpSpPr/>
        <p:nvPr/>
      </p:nvGrpSpPr>
      <p:grpSpPr>
        <a:xfrm>
          <a:off x="0" y="0"/>
          <a:ext cx="0" cy="0"/>
          <a:chOff x="0" y="0"/>
          <a:chExt cx="0" cy="0"/>
        </a:xfrm>
      </p:grpSpPr>
      <p:sp>
        <p:nvSpPr>
          <p:cNvPr id="87" name="Google Shape;87;p2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5000"/>
              <a:buFont typeface="Trebuchet MS"/>
              <a:buNone/>
              <a:defRPr sz="5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2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89" name="Google Shape;89;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20"/>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pic>
        <p:nvPicPr>
          <p:cNvPr id="92" name="Google Shape;92;p20" descr="VDOE LOGO"/>
          <p:cNvPicPr preferRelativeResize="0"/>
          <p:nvPr/>
        </p:nvPicPr>
        <p:blipFill rotWithShape="1">
          <a:blip r:embed="rId2">
            <a:alphaModFix/>
          </a:blip>
          <a:srcRect/>
          <a:stretch/>
        </p:blipFill>
        <p:spPr>
          <a:xfrm>
            <a:off x="9729374" y="6116638"/>
            <a:ext cx="2462625" cy="82087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Alternate Section Header - RED">
  <p:cSld name="Alternate Section Header - RED">
    <p:bg>
      <p:bgPr>
        <a:solidFill>
          <a:schemeClr val="accent1"/>
        </a:solidFill>
        <a:effectLst/>
      </p:bgPr>
    </p:bg>
    <p:spTree>
      <p:nvGrpSpPr>
        <p:cNvPr id="1" name="Shape 93"/>
        <p:cNvGrpSpPr/>
        <p:nvPr/>
      </p:nvGrpSpPr>
      <p:grpSpPr>
        <a:xfrm>
          <a:off x="0" y="0"/>
          <a:ext cx="0" cy="0"/>
          <a:chOff x="0" y="0"/>
          <a:chExt cx="0" cy="0"/>
        </a:xfrm>
      </p:grpSpPr>
      <p:sp>
        <p:nvSpPr>
          <p:cNvPr id="94" name="Google Shape;94;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5000"/>
              <a:buFont typeface="Trebuchet MS"/>
              <a:buNone/>
              <a:defRPr sz="5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96" name="Google Shape;96;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22"/>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pic>
        <p:nvPicPr>
          <p:cNvPr id="99" name="Google Shape;99;p22" descr="VDOE LOGO"/>
          <p:cNvPicPr preferRelativeResize="0"/>
          <p:nvPr/>
        </p:nvPicPr>
        <p:blipFill rotWithShape="1">
          <a:blip r:embed="rId2">
            <a:alphaModFix/>
          </a:blip>
          <a:srcRect/>
          <a:stretch/>
        </p:blipFill>
        <p:spPr>
          <a:xfrm>
            <a:off x="9622340" y="6089650"/>
            <a:ext cx="2531806" cy="84393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0"/>
        <p:cNvGrpSpPr/>
        <p:nvPr/>
      </p:nvGrpSpPr>
      <p:grpSpPr>
        <a:xfrm>
          <a:off x="0" y="0"/>
          <a:ext cx="0" cy="0"/>
          <a:chOff x="0" y="0"/>
          <a:chExt cx="0" cy="0"/>
        </a:xfrm>
      </p:grpSpPr>
      <p:sp>
        <p:nvSpPr>
          <p:cNvPr id="101" name="Google Shape;101;p30" descr="Background pattern&#10;&#10;Description automatically generated"/>
          <p:cNvSpPr/>
          <p:nvPr/>
        </p:nvSpPr>
        <p:spPr>
          <a:xfrm rot="5400000">
            <a:off x="2667000" y="-2666998"/>
            <a:ext cx="6858000" cy="12192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30"/>
          <p:cNvSpPr txBox="1">
            <a:spLocks noGrp="1"/>
          </p:cNvSpPr>
          <p:nvPr>
            <p:ph type="title"/>
          </p:nvPr>
        </p:nvSpPr>
        <p:spPr>
          <a:xfrm>
            <a:off x="838200" y="1214160"/>
            <a:ext cx="10515600" cy="88299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30"/>
          <p:cNvSpPr txBox="1">
            <a:spLocks noGrp="1"/>
          </p:cNvSpPr>
          <p:nvPr>
            <p:ph type="body" idx="1"/>
          </p:nvPr>
        </p:nvSpPr>
        <p:spPr>
          <a:xfrm rot="5400000">
            <a:off x="4130641" y="-1046197"/>
            <a:ext cx="3930719"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C22536"/>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30"/>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pic>
        <p:nvPicPr>
          <p:cNvPr id="107" name="Google Shape;107;p30" descr="VDOE Logo"/>
          <p:cNvPicPr preferRelativeResize="0"/>
          <p:nvPr/>
        </p:nvPicPr>
        <p:blipFill rotWithShape="1">
          <a:blip r:embed="rId2">
            <a:alphaModFix/>
          </a:blip>
          <a:srcRect/>
          <a:stretch/>
        </p:blipFill>
        <p:spPr>
          <a:xfrm>
            <a:off x="9622340" y="6116944"/>
            <a:ext cx="2531806" cy="84393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8"/>
        <p:cNvGrpSpPr/>
        <p:nvPr/>
      </p:nvGrpSpPr>
      <p:grpSpPr>
        <a:xfrm>
          <a:off x="0" y="0"/>
          <a:ext cx="0" cy="0"/>
          <a:chOff x="0" y="0"/>
          <a:chExt cx="0" cy="0"/>
        </a:xfrm>
      </p:grpSpPr>
      <p:sp>
        <p:nvSpPr>
          <p:cNvPr id="109" name="Google Shape;109;p31" descr="Background pattern&#10;&#10;Description automatically generated"/>
          <p:cNvSpPr/>
          <p:nvPr/>
        </p:nvSpPr>
        <p:spPr>
          <a:xfrm rot="5400000">
            <a:off x="2667000" y="-2666998"/>
            <a:ext cx="6858001" cy="12192002"/>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3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3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C22536"/>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31"/>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sp>
        <p:nvSpPr>
          <p:cNvPr id="25" name="Google Shape;25;gf0b5548c49_0_429"/>
          <p:cNvSpPr txBox="1">
            <a:spLocks noGrp="1"/>
          </p:cNvSpPr>
          <p:nvPr>
            <p:ph type="title"/>
          </p:nvPr>
        </p:nvSpPr>
        <p:spPr>
          <a:xfrm>
            <a:off x="415600" y="1084967"/>
            <a:ext cx="11360700" cy="763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gf0b5548c49_0_429"/>
          <p:cNvSpPr txBox="1">
            <a:spLocks noGrp="1"/>
          </p:cNvSpPr>
          <p:nvPr>
            <p:ph type="body" idx="1"/>
          </p:nvPr>
        </p:nvSpPr>
        <p:spPr>
          <a:xfrm>
            <a:off x="598167" y="1848567"/>
            <a:ext cx="11360700" cy="45552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7" name="Google Shape;27;gf0b5548c49_0_429"/>
          <p:cNvSpPr txBox="1">
            <a:spLocks noGrp="1"/>
          </p:cNvSpPr>
          <p:nvPr>
            <p:ph type="sldNum" idx="12"/>
          </p:nvPr>
        </p:nvSpPr>
        <p:spPr>
          <a:xfrm>
            <a:off x="316344" y="6143189"/>
            <a:ext cx="731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17"/>
          <p:cNvSpPr txBox="1">
            <a:spLocks noGrp="1"/>
          </p:cNvSpPr>
          <p:nvPr>
            <p:ph type="title"/>
          </p:nvPr>
        </p:nvSpPr>
        <p:spPr>
          <a:xfrm>
            <a:off x="838200" y="1144587"/>
            <a:ext cx="10515600" cy="88299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7"/>
          <p:cNvSpPr txBox="1">
            <a:spLocks noGrp="1"/>
          </p:cNvSpPr>
          <p:nvPr>
            <p:ph type="body" idx="1"/>
          </p:nvPr>
        </p:nvSpPr>
        <p:spPr>
          <a:xfrm>
            <a:off x="838200" y="2246243"/>
            <a:ext cx="10515600" cy="393071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C22536"/>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accent1"/>
              </a:buClr>
              <a:buSzPts val="1800"/>
              <a:buChar char="•"/>
              <a:defRPr b="1"/>
            </a:lvl4pPr>
            <a:lvl5pPr marL="2286000" lvl="4" indent="-342900" algn="l">
              <a:lnSpc>
                <a:spcPct val="90000"/>
              </a:lnSpc>
              <a:spcBef>
                <a:spcPts val="500"/>
              </a:spcBef>
              <a:spcAft>
                <a:spcPts val="0"/>
              </a:spcAft>
              <a:buClr>
                <a:schemeClr val="accent5"/>
              </a:buClr>
              <a:buSzPts val="1800"/>
              <a:buChar char="•"/>
              <a:defRPr b="1"/>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7"/>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xmlns="">
        <p15:guide id="1" orient="horz" pos="424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34"/>
        <p:cNvGrpSpPr/>
        <p:nvPr/>
      </p:nvGrpSpPr>
      <p:grpSpPr>
        <a:xfrm>
          <a:off x="0" y="0"/>
          <a:ext cx="0" cy="0"/>
          <a:chOff x="0" y="0"/>
          <a:chExt cx="0" cy="0"/>
        </a:xfrm>
      </p:grpSpPr>
      <p:pic>
        <p:nvPicPr>
          <p:cNvPr id="35" name="Google Shape;35;p15" descr="A picture containing photo, newspaper, different, many&#10;&#10;Description automatically generated"/>
          <p:cNvPicPr preferRelativeResize="0"/>
          <p:nvPr/>
        </p:nvPicPr>
        <p:blipFill rotWithShape="1">
          <a:blip r:embed="rId2">
            <a:alphaModFix amt="20000"/>
          </a:blip>
          <a:srcRect/>
          <a:stretch/>
        </p:blipFill>
        <p:spPr>
          <a:xfrm>
            <a:off x="0" y="1673"/>
            <a:ext cx="12192000" cy="6854653"/>
          </a:xfrm>
          <a:prstGeom prst="rect">
            <a:avLst/>
          </a:prstGeom>
          <a:noFill/>
          <a:ln>
            <a:noFill/>
          </a:ln>
        </p:spPr>
      </p:pic>
      <p:sp>
        <p:nvSpPr>
          <p:cNvPr id="36" name="Google Shape;3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
        <p:nvSpPr>
          <p:cNvPr id="39" name="Google Shape;39;p15"/>
          <p:cNvSpPr txBox="1">
            <a:spLocks noGrp="1"/>
          </p:cNvSpPr>
          <p:nvPr>
            <p:ph type="ctrTitle"/>
          </p:nvPr>
        </p:nvSpPr>
        <p:spPr>
          <a:xfrm>
            <a:off x="1524000" y="2235199"/>
            <a:ext cx="9144000" cy="2387600"/>
          </a:xfrm>
          <a:prstGeom prst="rect">
            <a:avLst/>
          </a:prstGeom>
          <a:solidFill>
            <a:schemeClr val="lt1">
              <a:alpha val="61960"/>
            </a:schemeClr>
          </a:solidFill>
          <a:ln w="79375" cap="rnd" cmpd="sng">
            <a:solidFill>
              <a:srgbClr val="C00000">
                <a:alpha val="78039"/>
              </a:srgbClr>
            </a:solidFill>
            <a:prstDash val="solid"/>
            <a:round/>
            <a:headEnd type="none" w="sm" len="sm"/>
            <a:tailEnd type="none" w="sm" len="sm"/>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1"/>
              </a:buClr>
              <a:buSzPts val="6000"/>
              <a:buFont typeface="Trebuchet M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5"/>
          <p:cNvSpPr txBox="1">
            <a:spLocks noGrp="1"/>
          </p:cNvSpPr>
          <p:nvPr>
            <p:ph type="subTitle" idx="1"/>
          </p:nvPr>
        </p:nvSpPr>
        <p:spPr>
          <a:xfrm>
            <a:off x="1445341" y="4714875"/>
            <a:ext cx="9144000" cy="102861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rgbClr val="C22536"/>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accent1"/>
              </a:buClr>
              <a:buSzPts val="1600"/>
              <a:buNone/>
              <a:defRPr sz="1600"/>
            </a:lvl4pPr>
            <a:lvl5pPr lvl="4" algn="ctr">
              <a:lnSpc>
                <a:spcPct val="90000"/>
              </a:lnSpc>
              <a:spcBef>
                <a:spcPts val="500"/>
              </a:spcBef>
              <a:spcAft>
                <a:spcPts val="0"/>
              </a:spcAft>
              <a:buClr>
                <a:schemeClr val="accent5"/>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
        <p:cNvGrpSpPr/>
        <p:nvPr/>
      </p:nvGrpSpPr>
      <p:grpSpPr>
        <a:xfrm>
          <a:off x="0" y="0"/>
          <a:ext cx="0" cy="0"/>
          <a:chOff x="0" y="0"/>
          <a:chExt cx="0" cy="0"/>
        </a:xfrm>
      </p:grpSpPr>
      <p:sp>
        <p:nvSpPr>
          <p:cNvPr id="42" name="Google Shape;42;p26"/>
          <p:cNvSpPr txBox="1">
            <a:spLocks noGrp="1"/>
          </p:cNvSpPr>
          <p:nvPr>
            <p:ph type="title"/>
          </p:nvPr>
        </p:nvSpPr>
        <p:spPr>
          <a:xfrm>
            <a:off x="838200" y="1144587"/>
            <a:ext cx="10515600" cy="88299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6"/>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6"/>
        <p:cNvGrpSpPr/>
        <p:nvPr/>
      </p:nvGrpSpPr>
      <p:grpSpPr>
        <a:xfrm>
          <a:off x="0" y="0"/>
          <a:ext cx="0" cy="0"/>
          <a:chOff x="0" y="0"/>
          <a:chExt cx="0" cy="0"/>
        </a:xfrm>
      </p:grpSpPr>
      <p:sp>
        <p:nvSpPr>
          <p:cNvPr id="47" name="Google Shape;47;p24"/>
          <p:cNvSpPr txBox="1">
            <a:spLocks noGrp="1"/>
          </p:cNvSpPr>
          <p:nvPr>
            <p:ph type="title"/>
          </p:nvPr>
        </p:nvSpPr>
        <p:spPr>
          <a:xfrm>
            <a:off x="838200" y="1144587"/>
            <a:ext cx="10515600" cy="88299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4"/>
          <p:cNvSpPr txBox="1">
            <a:spLocks noGrp="1"/>
          </p:cNvSpPr>
          <p:nvPr>
            <p:ph type="body" idx="1"/>
          </p:nvPr>
        </p:nvSpPr>
        <p:spPr>
          <a:xfrm>
            <a:off x="838200" y="2027581"/>
            <a:ext cx="5181600" cy="414938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C22536"/>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24"/>
          <p:cNvSpPr txBox="1">
            <a:spLocks noGrp="1"/>
          </p:cNvSpPr>
          <p:nvPr>
            <p:ph type="body" idx="2"/>
          </p:nvPr>
        </p:nvSpPr>
        <p:spPr>
          <a:xfrm>
            <a:off x="6172200" y="2027581"/>
            <a:ext cx="5181600" cy="414938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C22536"/>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4"/>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3"/>
        <p:cNvGrpSpPr/>
        <p:nvPr/>
      </p:nvGrpSpPr>
      <p:grpSpPr>
        <a:xfrm>
          <a:off x="0" y="0"/>
          <a:ext cx="0" cy="0"/>
          <a:chOff x="0" y="0"/>
          <a:chExt cx="0" cy="0"/>
        </a:xfrm>
      </p:grpSpPr>
      <p:sp>
        <p:nvSpPr>
          <p:cNvPr id="54" name="Google Shape;54;p18"/>
          <p:cNvSpPr txBox="1">
            <a:spLocks noGrp="1"/>
          </p:cNvSpPr>
          <p:nvPr>
            <p:ph type="title"/>
          </p:nvPr>
        </p:nvSpPr>
        <p:spPr>
          <a:xfrm>
            <a:off x="831850" y="1103459"/>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5000"/>
              <a:buFont typeface="Trebuchet MS"/>
              <a:buNone/>
              <a:defRPr sz="5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8"/>
          <p:cNvSpPr txBox="1">
            <a:spLocks noGrp="1"/>
          </p:cNvSpPr>
          <p:nvPr>
            <p:ph type="body" idx="1"/>
          </p:nvPr>
        </p:nvSpPr>
        <p:spPr>
          <a:xfrm>
            <a:off x="831850" y="4112391"/>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6" name="Google Shape;5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8"/>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9"/>
        <p:cNvGrpSpPr/>
        <p:nvPr/>
      </p:nvGrpSpPr>
      <p:grpSpPr>
        <a:xfrm>
          <a:off x="0" y="0"/>
          <a:ext cx="0" cy="0"/>
          <a:chOff x="0" y="0"/>
          <a:chExt cx="0" cy="0"/>
        </a:xfrm>
      </p:grpSpPr>
      <p:sp>
        <p:nvSpPr>
          <p:cNvPr id="60" name="Google Shape;60;p25"/>
          <p:cNvSpPr txBox="1">
            <a:spLocks noGrp="1"/>
          </p:cNvSpPr>
          <p:nvPr>
            <p:ph type="title"/>
          </p:nvPr>
        </p:nvSpPr>
        <p:spPr>
          <a:xfrm>
            <a:off x="839788" y="1325563"/>
            <a:ext cx="10515600" cy="3651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5"/>
          <p:cNvSpPr txBox="1">
            <a:spLocks noGrp="1"/>
          </p:cNvSpPr>
          <p:nvPr>
            <p:ph type="body" idx="1"/>
          </p:nvPr>
        </p:nvSpPr>
        <p:spPr>
          <a:xfrm>
            <a:off x="839788" y="1857375"/>
            <a:ext cx="5157787" cy="89576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solidFill>
                  <a:schemeClr val="dk1"/>
                </a:solidFill>
              </a:defRPr>
            </a:lvl1pPr>
            <a:lvl2pPr marL="914400" lvl="1" indent="-228600" algn="l">
              <a:lnSpc>
                <a:spcPct val="90000"/>
              </a:lnSpc>
              <a:spcBef>
                <a:spcPts val="500"/>
              </a:spcBef>
              <a:spcAft>
                <a:spcPts val="0"/>
              </a:spcAft>
              <a:buClr>
                <a:srgbClr val="C22536"/>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accent1"/>
              </a:buClr>
              <a:buSzPts val="1600"/>
              <a:buNone/>
              <a:defRPr sz="1600" b="1"/>
            </a:lvl4pPr>
            <a:lvl5pPr marL="2286000" lvl="4" indent="-228600" algn="l">
              <a:lnSpc>
                <a:spcPct val="90000"/>
              </a:lnSpc>
              <a:spcBef>
                <a:spcPts val="500"/>
              </a:spcBef>
              <a:spcAft>
                <a:spcPts val="0"/>
              </a:spcAft>
              <a:buClr>
                <a:schemeClr val="accent5"/>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2" name="Google Shape;62;p25"/>
          <p:cNvSpPr txBox="1">
            <a:spLocks noGrp="1"/>
          </p:cNvSpPr>
          <p:nvPr>
            <p:ph type="body" idx="2"/>
          </p:nvPr>
        </p:nvSpPr>
        <p:spPr>
          <a:xfrm>
            <a:off x="839788" y="2832651"/>
            <a:ext cx="5157787" cy="335701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C22536"/>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25"/>
          <p:cNvSpPr txBox="1">
            <a:spLocks noGrp="1"/>
          </p:cNvSpPr>
          <p:nvPr>
            <p:ph type="body" idx="3"/>
          </p:nvPr>
        </p:nvSpPr>
        <p:spPr>
          <a:xfrm>
            <a:off x="6172200" y="1857373"/>
            <a:ext cx="5183188" cy="895763"/>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solidFill>
                  <a:schemeClr val="dk1"/>
                </a:solidFill>
              </a:defRPr>
            </a:lvl1pPr>
            <a:lvl2pPr marL="914400" lvl="1" indent="-228600" algn="l">
              <a:lnSpc>
                <a:spcPct val="90000"/>
              </a:lnSpc>
              <a:spcBef>
                <a:spcPts val="500"/>
              </a:spcBef>
              <a:spcAft>
                <a:spcPts val="0"/>
              </a:spcAft>
              <a:buClr>
                <a:srgbClr val="C22536"/>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accent1"/>
              </a:buClr>
              <a:buSzPts val="1600"/>
              <a:buNone/>
              <a:defRPr sz="1600" b="1"/>
            </a:lvl4pPr>
            <a:lvl5pPr marL="2286000" lvl="4" indent="-228600" algn="l">
              <a:lnSpc>
                <a:spcPct val="90000"/>
              </a:lnSpc>
              <a:spcBef>
                <a:spcPts val="500"/>
              </a:spcBef>
              <a:spcAft>
                <a:spcPts val="0"/>
              </a:spcAft>
              <a:buClr>
                <a:schemeClr val="accent5"/>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4" name="Google Shape;64;p25"/>
          <p:cNvSpPr txBox="1">
            <a:spLocks noGrp="1"/>
          </p:cNvSpPr>
          <p:nvPr>
            <p:ph type="body" idx="4"/>
          </p:nvPr>
        </p:nvSpPr>
        <p:spPr>
          <a:xfrm>
            <a:off x="6172200" y="2832651"/>
            <a:ext cx="5183188" cy="335701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C22536"/>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5"/>
          <p:cNvSpPr txBox="1">
            <a:spLocks noGrp="1"/>
          </p:cNvSpPr>
          <p:nvPr>
            <p:ph type="sldNum" idx="12"/>
          </p:nvPr>
        </p:nvSpPr>
        <p:spPr>
          <a:xfrm>
            <a:off x="8610600" y="6356350"/>
            <a:ext cx="111350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8"/>
        <p:cNvGrpSpPr/>
        <p:nvPr/>
      </p:nvGrpSpPr>
      <p:grpSpPr>
        <a:xfrm>
          <a:off x="0" y="0"/>
          <a:ext cx="0" cy="0"/>
          <a:chOff x="0" y="0"/>
          <a:chExt cx="0" cy="0"/>
        </a:xfrm>
      </p:grpSpPr>
      <p:sp>
        <p:nvSpPr>
          <p:cNvPr id="69" name="Google Shape;69;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7"/>
          <p:cNvSpPr txBox="1">
            <a:spLocks noGrp="1"/>
          </p:cNvSpPr>
          <p:nvPr>
            <p:ph type="sldNum" idx="12"/>
          </p:nvPr>
        </p:nvSpPr>
        <p:spPr>
          <a:xfrm>
            <a:off x="8610600" y="6356350"/>
            <a:ext cx="10938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
        <p:cNvGrpSpPr/>
        <p:nvPr/>
      </p:nvGrpSpPr>
      <p:grpSpPr>
        <a:xfrm>
          <a:off x="0" y="0"/>
          <a:ext cx="0" cy="0"/>
          <a:chOff x="0" y="0"/>
          <a:chExt cx="0" cy="0"/>
        </a:xfrm>
      </p:grpSpPr>
      <p:pic>
        <p:nvPicPr>
          <p:cNvPr id="12" name="Google Shape;12;p14" descr="A picture containing text, businesscard, envelope, vector graphics&#10;&#10;Description automatically generated"/>
          <p:cNvPicPr preferRelativeResize="0"/>
          <p:nvPr/>
        </p:nvPicPr>
        <p:blipFill rotWithShape="1">
          <a:blip r:embed="rId17">
            <a:alphaModFix/>
          </a:blip>
          <a:srcRect/>
          <a:stretch/>
        </p:blipFill>
        <p:spPr>
          <a:xfrm>
            <a:off x="0" y="0"/>
            <a:ext cx="12192000" cy="6858000"/>
          </a:xfrm>
          <a:prstGeom prst="rect">
            <a:avLst/>
          </a:prstGeom>
          <a:noFill/>
          <a:ln>
            <a:noFill/>
          </a:ln>
        </p:spPr>
      </p:pic>
      <p:sp>
        <p:nvSpPr>
          <p:cNvPr id="13" name="Google Shape;13;p14"/>
          <p:cNvSpPr txBox="1">
            <a:spLocks noGrp="1"/>
          </p:cNvSpPr>
          <p:nvPr>
            <p:ph type="title"/>
          </p:nvPr>
        </p:nvSpPr>
        <p:spPr>
          <a:xfrm>
            <a:off x="838200" y="1144587"/>
            <a:ext cx="10515600" cy="88299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 name="Google Shape;14;p14"/>
          <p:cNvSpPr txBox="1">
            <a:spLocks noGrp="1"/>
          </p:cNvSpPr>
          <p:nvPr>
            <p:ph type="body" idx="1"/>
          </p:nvPr>
        </p:nvSpPr>
        <p:spPr>
          <a:xfrm>
            <a:off x="838200" y="2246243"/>
            <a:ext cx="10515600" cy="3930719"/>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1pPr>
            <a:lvl2pPr marL="914400" marR="0" lvl="1" indent="-381000" algn="l" rtl="0">
              <a:lnSpc>
                <a:spcPct val="90000"/>
              </a:lnSpc>
              <a:spcBef>
                <a:spcPts val="500"/>
              </a:spcBef>
              <a:spcAft>
                <a:spcPts val="0"/>
              </a:spcAft>
              <a:buClr>
                <a:srgbClr val="C22536"/>
              </a:buClr>
              <a:buSzPts val="2400"/>
              <a:buFont typeface="Arial"/>
              <a:buChar char="•"/>
              <a:defRPr sz="2400" b="1" i="0" u="none" strike="noStrike" cap="none">
                <a:solidFill>
                  <a:srgbClr val="C22536"/>
                </a:solidFill>
                <a:latin typeface="Trebuchet MS"/>
                <a:ea typeface="Trebuchet MS"/>
                <a:cs typeface="Trebuchet MS"/>
                <a:sym typeface="Trebuchet MS"/>
              </a:defRPr>
            </a:lvl2pPr>
            <a:lvl3pPr marL="1371600" marR="0" lvl="2" indent="-355600" algn="l" rtl="0">
              <a:lnSpc>
                <a:spcPct val="90000"/>
              </a:lnSpc>
              <a:spcBef>
                <a:spcPts val="500"/>
              </a:spcBef>
              <a:spcAft>
                <a:spcPts val="0"/>
              </a:spcAft>
              <a:buClr>
                <a:schemeClr val="dk1"/>
              </a:buClr>
              <a:buSzPts val="2000"/>
              <a:buFont typeface="Arial"/>
              <a:buChar char="•"/>
              <a:defRPr sz="2000" b="1" i="0" u="none" strike="noStrike" cap="none">
                <a:solidFill>
                  <a:schemeClr val="dk1"/>
                </a:solidFill>
                <a:latin typeface="Trebuchet MS"/>
                <a:ea typeface="Trebuchet MS"/>
                <a:cs typeface="Trebuchet MS"/>
                <a:sym typeface="Trebuchet MS"/>
              </a:defRPr>
            </a:lvl3pPr>
            <a:lvl4pPr marL="1828800" marR="0" lvl="3" indent="-342900" algn="l" rtl="0">
              <a:lnSpc>
                <a:spcPct val="90000"/>
              </a:lnSpc>
              <a:spcBef>
                <a:spcPts val="500"/>
              </a:spcBef>
              <a:spcAft>
                <a:spcPts val="0"/>
              </a:spcAft>
              <a:buClr>
                <a:schemeClr val="accent1"/>
              </a:buClr>
              <a:buSzPts val="1800"/>
              <a:buFont typeface="Arial"/>
              <a:buChar char="•"/>
              <a:defRPr sz="1800" b="1" i="0" u="none" strike="noStrike" cap="none">
                <a:solidFill>
                  <a:schemeClr val="accent1"/>
                </a:solidFill>
                <a:latin typeface="Trebuchet MS"/>
                <a:ea typeface="Trebuchet MS"/>
                <a:cs typeface="Trebuchet MS"/>
                <a:sym typeface="Trebuchet MS"/>
              </a:defRPr>
            </a:lvl4pPr>
            <a:lvl5pPr marL="2286000" marR="0" lvl="4" indent="-342900" algn="l" rtl="0">
              <a:lnSpc>
                <a:spcPct val="90000"/>
              </a:lnSpc>
              <a:spcBef>
                <a:spcPts val="500"/>
              </a:spcBef>
              <a:spcAft>
                <a:spcPts val="0"/>
              </a:spcAft>
              <a:buClr>
                <a:schemeClr val="accent5"/>
              </a:buClr>
              <a:buSzPts val="1800"/>
              <a:buFont typeface="Arial"/>
              <a:buChar char="•"/>
              <a:defRPr sz="1800" b="1" i="1" u="none" strike="noStrike" cap="none">
                <a:solidFill>
                  <a:schemeClr val="accent5"/>
                </a:solidFill>
                <a:latin typeface="Trebuchet MS"/>
                <a:ea typeface="Trebuchet MS"/>
                <a:cs typeface="Trebuchet MS"/>
                <a:sym typeface="Trebuchet M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5" name="Google Shape;1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6" name="Google Shape;1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7" name="Google Shape;1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xmlns="">
        <p15:guide id="1" orient="horz" pos="4248">
          <p15:clr>
            <a:srgbClr val="F26B43"/>
          </p15:clr>
        </p15:guide>
        <p15:guide id="2" pos="72">
          <p15:clr>
            <a:srgbClr val="F26B43"/>
          </p15:clr>
        </p15:guide>
        <p15:guide id="3" pos="7608">
          <p15:clr>
            <a:srgbClr val="F26B43"/>
          </p15:clr>
        </p15:guide>
        <p15:guide id="4" orient="horz" pos="7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hyperlink" Target="mailto:sharon.acuff@doe.virginia.gov" TargetMode="External"/><Relationship Id="rId4" Type="http://schemas.openxmlformats.org/officeDocument/2006/relationships/hyperlink" Target="mailto:nikki.finley@doe.virginia.gov" TargetMode="External"/><Relationship Id="rId5" Type="http://schemas.openxmlformats.org/officeDocument/2006/relationships/hyperlink" Target="mailto:erika.temple@doe.virginia.gov"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gedfabd5422_0_21"/>
          <p:cNvSpPr txBox="1">
            <a:spLocks noGrp="1"/>
          </p:cNvSpPr>
          <p:nvPr>
            <p:ph type="sldNum" idx="12"/>
          </p:nvPr>
        </p:nvSpPr>
        <p:spPr>
          <a:xfrm>
            <a:off x="421792" y="8190919"/>
            <a:ext cx="975600" cy="699600"/>
          </a:xfrm>
          <a:prstGeom prst="rect">
            <a:avLst/>
          </a:prstGeom>
          <a:noFill/>
          <a:ln>
            <a:noFill/>
          </a:ln>
        </p:spPr>
        <p:txBody>
          <a:bodyPr spcFirstLastPara="1" wrap="square" lIns="121900" tIns="121900" rIns="121900" bIns="1219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a:t>
            </a:fld>
            <a:endParaRPr kumimoji="0" sz="1200" b="0" i="0" u="none" strike="noStrike" kern="0" cap="none" spc="0" normalizeH="0" baseline="0" noProof="0">
              <a:ln>
                <a:noFill/>
              </a:ln>
              <a:solidFill>
                <a:srgbClr val="888888"/>
              </a:solidFill>
              <a:effectLst/>
              <a:uLnTx/>
              <a:uFillTx/>
              <a:latin typeface="Times New Roman"/>
              <a:cs typeface="Times New Roman"/>
              <a:sym typeface="Times New Roman"/>
            </a:endParaRPr>
          </a:p>
        </p:txBody>
      </p:sp>
      <p:pic>
        <p:nvPicPr>
          <p:cNvPr id="126" name="Google Shape;126;gedfabd5422_0_21"/>
          <p:cNvPicPr preferRelativeResize="0"/>
          <p:nvPr/>
        </p:nvPicPr>
        <p:blipFill rotWithShape="1">
          <a:blip r:embed="rId3">
            <a:alphaModFix/>
          </a:blip>
          <a:srcRect/>
          <a:stretch/>
        </p:blipFill>
        <p:spPr>
          <a:xfrm>
            <a:off x="4255275" y="1056438"/>
            <a:ext cx="7936724" cy="3490525"/>
          </a:xfrm>
          <a:prstGeom prst="rect">
            <a:avLst/>
          </a:prstGeom>
          <a:noFill/>
          <a:ln>
            <a:noFill/>
          </a:ln>
        </p:spPr>
      </p:pic>
      <p:sp>
        <p:nvSpPr>
          <p:cNvPr id="127" name="Google Shape;127;gedfabd5422_0_21"/>
          <p:cNvSpPr txBox="1">
            <a:spLocks noGrp="1"/>
          </p:cNvSpPr>
          <p:nvPr>
            <p:ph type="body" idx="1"/>
          </p:nvPr>
        </p:nvSpPr>
        <p:spPr>
          <a:xfrm>
            <a:off x="496567" y="1890900"/>
            <a:ext cx="6281100" cy="18216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2100"/>
              <a:buNone/>
            </a:pPr>
            <a:r>
              <a:rPr lang="en-US" sz="2300" b="1" dirty="0"/>
              <a:t>Work-Based Learning Coordinator:</a:t>
            </a:r>
            <a:r>
              <a:rPr lang="en-US" sz="2300" dirty="0"/>
              <a:t>    </a:t>
            </a:r>
            <a:endParaRPr sz="2300" dirty="0"/>
          </a:p>
          <a:p>
            <a:pPr marL="0" lvl="0" indent="0" algn="l" rtl="0">
              <a:lnSpc>
                <a:spcPct val="100000"/>
              </a:lnSpc>
              <a:spcBef>
                <a:spcPts val="0"/>
              </a:spcBef>
              <a:spcAft>
                <a:spcPts val="0"/>
              </a:spcAft>
              <a:buSzPts val="2100"/>
              <a:buNone/>
            </a:pPr>
            <a:r>
              <a:rPr lang="en-US" sz="2300" b="0" dirty="0"/>
              <a:t>Sharon Acuff</a:t>
            </a:r>
            <a:endParaRPr sz="2300" b="0" dirty="0"/>
          </a:p>
          <a:p>
            <a:pPr marL="0" lvl="0" indent="0" algn="l" rtl="0">
              <a:lnSpc>
                <a:spcPct val="100000"/>
              </a:lnSpc>
              <a:spcBef>
                <a:spcPts val="2100"/>
              </a:spcBef>
              <a:spcAft>
                <a:spcPts val="0"/>
              </a:spcAft>
              <a:buSzPts val="2100"/>
              <a:buNone/>
            </a:pPr>
            <a:r>
              <a:rPr lang="en-US" sz="2300" b="1" dirty="0"/>
              <a:t>Regional Work-Based Learning Specialists: </a:t>
            </a:r>
            <a:endParaRPr sz="2300" b="1" dirty="0"/>
          </a:p>
          <a:p>
            <a:pPr marL="0" lvl="0" indent="0" algn="l" rtl="0">
              <a:lnSpc>
                <a:spcPct val="115000"/>
              </a:lnSpc>
              <a:spcBef>
                <a:spcPts val="0"/>
              </a:spcBef>
              <a:spcAft>
                <a:spcPts val="0"/>
              </a:spcAft>
              <a:buNone/>
            </a:pPr>
            <a:r>
              <a:rPr lang="en-US" sz="2300" dirty="0"/>
              <a:t>Dr. </a:t>
            </a:r>
            <a:r>
              <a:rPr lang="en-US" sz="2300" b="0" dirty="0">
                <a:solidFill>
                  <a:schemeClr val="dk1"/>
                </a:solidFill>
              </a:rPr>
              <a:t>Nikki Finley</a:t>
            </a:r>
            <a:endParaRPr sz="2300" dirty="0"/>
          </a:p>
          <a:p>
            <a:pPr marL="0" lvl="0" indent="0" algn="l" rtl="0">
              <a:lnSpc>
                <a:spcPct val="115000"/>
              </a:lnSpc>
              <a:spcBef>
                <a:spcPts val="0"/>
              </a:spcBef>
              <a:spcAft>
                <a:spcPts val="0"/>
              </a:spcAft>
              <a:buNone/>
            </a:pPr>
            <a:r>
              <a:rPr lang="en-US" sz="2300" b="0" dirty="0">
                <a:solidFill>
                  <a:schemeClr val="dk1"/>
                </a:solidFill>
              </a:rPr>
              <a:t>Erika Temple</a:t>
            </a:r>
            <a:r>
              <a:rPr lang="en-US" sz="2300" dirty="0"/>
              <a:t>, MBA</a:t>
            </a:r>
            <a:r>
              <a:rPr lang="en-US" sz="2300" b="0" dirty="0">
                <a:solidFill>
                  <a:schemeClr val="dk1"/>
                </a:solidFill>
              </a:rPr>
              <a:t> </a:t>
            </a:r>
            <a:endParaRPr sz="3100" dirty="0">
              <a:latin typeface="Josefin Sans"/>
              <a:ea typeface="Josefin Sans"/>
              <a:cs typeface="Josefin Sans"/>
              <a:sym typeface="Josefin Sans"/>
            </a:endParaRPr>
          </a:p>
          <a:p>
            <a:pPr marL="0" lvl="0" indent="0" algn="l" rtl="0">
              <a:spcBef>
                <a:spcPts val="0"/>
              </a:spcBef>
              <a:spcAft>
                <a:spcPts val="0"/>
              </a:spcAft>
              <a:buNone/>
            </a:pPr>
            <a:endParaRPr sz="2300" dirty="0">
              <a:latin typeface="Josefin Sans"/>
              <a:ea typeface="Josefin Sans"/>
              <a:cs typeface="Josefin Sans"/>
              <a:sym typeface="Josefin Sans"/>
            </a:endParaRPr>
          </a:p>
          <a:p>
            <a:pPr lvl="0" indent="-374650">
              <a:spcBef>
                <a:spcPts val="0"/>
              </a:spcBef>
              <a:buSzPts val="2300"/>
              <a:buFont typeface="Josefin Sans"/>
              <a:buChar char="•"/>
            </a:pPr>
            <a:r>
              <a:rPr lang="en-US" sz="2300" b="1" dirty="0">
                <a:latin typeface="Josefin Sans"/>
                <a:ea typeface="Josefin Sans"/>
                <a:cs typeface="Josefin Sans"/>
                <a:sym typeface="Josefin Sans"/>
              </a:rPr>
              <a:t>Hiring for Region 4, 5, 6 and 7 Work-Based Learning Specialists</a:t>
            </a:r>
          </a:p>
          <a:p>
            <a:pPr lvl="0" indent="-374650">
              <a:spcBef>
                <a:spcPts val="0"/>
              </a:spcBef>
              <a:buSzPts val="2300"/>
              <a:buFont typeface="Josefin Sans"/>
              <a:buChar char="•"/>
            </a:pPr>
            <a:r>
              <a:rPr lang="en-US" sz="2300" b="1" dirty="0">
                <a:latin typeface="Josefin Sans"/>
                <a:ea typeface="Josefin Sans"/>
                <a:cs typeface="Josefin Sans"/>
                <a:sym typeface="Josefin Sans"/>
              </a:rPr>
              <a:t>By the summer of 2022 all Superintendent’s Regions will be represented by a Regional Work-Based Learning Specialist</a:t>
            </a:r>
          </a:p>
          <a:p>
            <a:pPr marL="0" lvl="0" indent="0" algn="l" rtl="0">
              <a:spcBef>
                <a:spcPts val="0"/>
              </a:spcBef>
              <a:spcAft>
                <a:spcPts val="0"/>
              </a:spcAft>
              <a:buNone/>
            </a:pPr>
            <a:endParaRPr sz="2300" dirty="0">
              <a:latin typeface="Josefin Sans"/>
              <a:ea typeface="Josefin Sans"/>
              <a:cs typeface="Josefin Sans"/>
              <a:sym typeface="Josefin Sans"/>
            </a:endParaRPr>
          </a:p>
          <a:p>
            <a:pPr marL="0" lvl="0" indent="0" algn="l" rtl="0">
              <a:lnSpc>
                <a:spcPct val="115000"/>
              </a:lnSpc>
              <a:spcBef>
                <a:spcPts val="0"/>
              </a:spcBef>
              <a:spcAft>
                <a:spcPts val="0"/>
              </a:spcAft>
              <a:buNone/>
            </a:pPr>
            <a:endParaRPr sz="2300" dirty="0"/>
          </a:p>
          <a:p>
            <a:pPr marL="609600" lvl="0" indent="0" algn="l" rtl="0">
              <a:lnSpc>
                <a:spcPct val="115000"/>
              </a:lnSpc>
              <a:spcBef>
                <a:spcPts val="2100"/>
              </a:spcBef>
              <a:spcAft>
                <a:spcPts val="0"/>
              </a:spcAft>
              <a:buSzPts val="2100"/>
              <a:buNone/>
            </a:pPr>
            <a:endParaRPr dirty="0"/>
          </a:p>
          <a:p>
            <a:pPr marL="609600" lvl="0" indent="0" algn="l" rtl="0">
              <a:lnSpc>
                <a:spcPct val="115000"/>
              </a:lnSpc>
              <a:spcBef>
                <a:spcPts val="2100"/>
              </a:spcBef>
              <a:spcAft>
                <a:spcPts val="2100"/>
              </a:spcAft>
              <a:buSzPts val="2100"/>
              <a:buNone/>
            </a:pPr>
            <a:endParaRPr dirty="0"/>
          </a:p>
        </p:txBody>
      </p:sp>
      <p:sp>
        <p:nvSpPr>
          <p:cNvPr id="128" name="Google Shape;128;gedfabd5422_0_21"/>
          <p:cNvSpPr txBox="1">
            <a:spLocks noGrp="1"/>
          </p:cNvSpPr>
          <p:nvPr>
            <p:ph type="title"/>
          </p:nvPr>
        </p:nvSpPr>
        <p:spPr>
          <a:xfrm>
            <a:off x="415600" y="1098367"/>
            <a:ext cx="11360700" cy="6696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a:t>Introductions</a:t>
            </a:r>
            <a:endParaRPr/>
          </a:p>
        </p:txBody>
      </p:sp>
    </p:spTree>
    <p:extLst>
      <p:ext uri="{BB962C8B-B14F-4D97-AF65-F5344CB8AC3E}">
        <p14:creationId xmlns:p14="http://schemas.microsoft.com/office/powerpoint/2010/main" val="766728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f0b5548c49_0_371"/>
          <p:cNvSpPr txBox="1">
            <a:spLocks noGrp="1"/>
          </p:cNvSpPr>
          <p:nvPr>
            <p:ph type="title"/>
          </p:nvPr>
        </p:nvSpPr>
        <p:spPr>
          <a:xfrm>
            <a:off x="415600" y="1288167"/>
            <a:ext cx="11360700" cy="763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b="1" dirty="0">
                <a:latin typeface="Josefin Sans"/>
                <a:ea typeface="Josefin Sans"/>
                <a:cs typeface="Josefin Sans"/>
                <a:sym typeface="Josefin Sans"/>
              </a:rPr>
              <a:t>Contact Information</a:t>
            </a:r>
            <a:endParaRPr b="1" dirty="0">
              <a:latin typeface="Josefin Sans"/>
              <a:ea typeface="Josefin Sans"/>
              <a:cs typeface="Josefin Sans"/>
              <a:sym typeface="Josefin Sans"/>
            </a:endParaRPr>
          </a:p>
        </p:txBody>
      </p:sp>
      <p:sp>
        <p:nvSpPr>
          <p:cNvPr id="232" name="Google Shape;232;gf0b5548c49_0_371"/>
          <p:cNvSpPr txBox="1">
            <a:spLocks noGrp="1"/>
          </p:cNvSpPr>
          <p:nvPr>
            <p:ph type="body" idx="1"/>
          </p:nvPr>
        </p:nvSpPr>
        <p:spPr>
          <a:xfrm>
            <a:off x="598175" y="1956775"/>
            <a:ext cx="11360700" cy="4267500"/>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90000"/>
              </a:lnSpc>
              <a:spcBef>
                <a:spcPts val="1000"/>
              </a:spcBef>
              <a:spcAft>
                <a:spcPts val="0"/>
              </a:spcAft>
              <a:buClr>
                <a:schemeClr val="dk1"/>
              </a:buClr>
              <a:buSzPct val="53570"/>
              <a:buFont typeface="Arial"/>
              <a:buNone/>
            </a:pPr>
            <a:endParaRPr dirty="0">
              <a:latin typeface="Josefin Sans"/>
              <a:ea typeface="Josefin Sans"/>
              <a:cs typeface="Josefin Sans"/>
              <a:sym typeface="Josefin Sans"/>
            </a:endParaRPr>
          </a:p>
          <a:p>
            <a:pPr marL="0" lvl="0" indent="0" algn="l" rtl="0">
              <a:lnSpc>
                <a:spcPct val="90000"/>
              </a:lnSpc>
              <a:spcBef>
                <a:spcPts val="1000"/>
              </a:spcBef>
              <a:spcAft>
                <a:spcPts val="0"/>
              </a:spcAft>
              <a:buClr>
                <a:schemeClr val="dk1"/>
              </a:buClr>
              <a:buSzPct val="53570"/>
              <a:buFont typeface="Arial"/>
              <a:buNone/>
            </a:pPr>
            <a:r>
              <a:rPr lang="en-US" b="1" dirty="0">
                <a:solidFill>
                  <a:schemeClr val="tx1"/>
                </a:solidFill>
                <a:latin typeface="Josefin Sans"/>
                <a:ea typeface="Josefin Sans"/>
                <a:cs typeface="Josefin Sans"/>
                <a:sym typeface="Josefin Sans"/>
              </a:rPr>
              <a:t>Sharon </a:t>
            </a:r>
            <a:r>
              <a:rPr lang="en-US" b="1" dirty="0" smtClean="0">
                <a:solidFill>
                  <a:schemeClr val="tx1"/>
                </a:solidFill>
                <a:latin typeface="Josefin Sans"/>
                <a:ea typeface="Josefin Sans"/>
                <a:cs typeface="Josefin Sans"/>
                <a:sym typeface="Josefin Sans"/>
              </a:rPr>
              <a:t>Acuff</a:t>
            </a:r>
            <a:endParaRPr b="1" dirty="0" smtClean="0">
              <a:solidFill>
                <a:schemeClr val="tx1"/>
              </a:solidFill>
              <a:latin typeface="Josefin Sans"/>
              <a:ea typeface="Josefin Sans"/>
              <a:cs typeface="Josefin Sans"/>
              <a:sym typeface="Josefin Sans"/>
            </a:endParaRPr>
          </a:p>
          <a:p>
            <a:pPr marL="0" lvl="0" indent="0" algn="l" rtl="0">
              <a:lnSpc>
                <a:spcPct val="90000"/>
              </a:lnSpc>
              <a:spcBef>
                <a:spcPts val="1000"/>
              </a:spcBef>
              <a:spcAft>
                <a:spcPts val="0"/>
              </a:spcAft>
              <a:buClr>
                <a:schemeClr val="dk1"/>
              </a:buClr>
              <a:buSzPct val="53570"/>
              <a:buFont typeface="Arial"/>
              <a:buNone/>
            </a:pPr>
            <a:r>
              <a:rPr lang="en-US" b="1" dirty="0" smtClean="0">
                <a:solidFill>
                  <a:schemeClr val="tx1"/>
                </a:solidFill>
                <a:latin typeface="Josefin Sans"/>
                <a:ea typeface="Josefin Sans"/>
                <a:cs typeface="Josefin Sans"/>
                <a:sym typeface="Josefin Sans"/>
              </a:rPr>
              <a:t>Work-Based Learning Coordinator - Regions 3, 4 and 5 </a:t>
            </a:r>
            <a:endParaRPr b="1" dirty="0" smtClean="0">
              <a:solidFill>
                <a:schemeClr val="tx1"/>
              </a:solidFill>
              <a:latin typeface="Josefin Sans"/>
              <a:ea typeface="Josefin Sans"/>
              <a:cs typeface="Josefin Sans"/>
              <a:sym typeface="Josefin Sans"/>
            </a:endParaRPr>
          </a:p>
          <a:p>
            <a:pPr marL="0" lvl="0" indent="0" algn="l" rtl="0">
              <a:lnSpc>
                <a:spcPct val="90000"/>
              </a:lnSpc>
              <a:spcBef>
                <a:spcPts val="1000"/>
              </a:spcBef>
              <a:spcAft>
                <a:spcPts val="0"/>
              </a:spcAft>
              <a:buClr>
                <a:schemeClr val="dk1"/>
              </a:buClr>
              <a:buSzPct val="53570"/>
              <a:buFont typeface="Arial"/>
              <a:buNone/>
            </a:pPr>
            <a:r>
              <a:rPr lang="en-US" u="sng" dirty="0" smtClean="0">
                <a:solidFill>
                  <a:schemeClr val="hlink"/>
                </a:solidFill>
                <a:latin typeface="Josefin Sans"/>
                <a:ea typeface="Josefin Sans"/>
                <a:cs typeface="Josefin Sans"/>
                <a:sym typeface="Josefin Sans"/>
                <a:hlinkClick r:id="rId3"/>
              </a:rPr>
              <a:t>sharon.acuff@doe.virginia.gov</a:t>
            </a:r>
            <a:endParaRPr dirty="0">
              <a:latin typeface="Josefin Sans"/>
              <a:ea typeface="Josefin Sans"/>
              <a:cs typeface="Josefin Sans"/>
              <a:sym typeface="Josefin Sans"/>
            </a:endParaRPr>
          </a:p>
          <a:p>
            <a:pPr marL="0" lvl="0" indent="0" algn="l" rtl="0">
              <a:lnSpc>
                <a:spcPct val="90000"/>
              </a:lnSpc>
              <a:spcBef>
                <a:spcPts val="1000"/>
              </a:spcBef>
              <a:spcAft>
                <a:spcPts val="0"/>
              </a:spcAft>
              <a:buClr>
                <a:schemeClr val="dk1"/>
              </a:buClr>
              <a:buSzPct val="53570"/>
              <a:buFont typeface="Arial"/>
              <a:buNone/>
            </a:pPr>
            <a:endParaRPr dirty="0">
              <a:latin typeface="Josefin Sans"/>
              <a:ea typeface="Josefin Sans"/>
              <a:cs typeface="Josefin Sans"/>
              <a:sym typeface="Josefin Sans"/>
            </a:endParaRPr>
          </a:p>
          <a:p>
            <a:pPr marL="0" lvl="0" indent="0" algn="l" rtl="0">
              <a:lnSpc>
                <a:spcPct val="90000"/>
              </a:lnSpc>
              <a:spcBef>
                <a:spcPts val="1000"/>
              </a:spcBef>
              <a:spcAft>
                <a:spcPts val="0"/>
              </a:spcAft>
              <a:buClr>
                <a:schemeClr val="dk1"/>
              </a:buClr>
              <a:buSzPct val="53570"/>
              <a:buFont typeface="Arial"/>
              <a:buNone/>
            </a:pPr>
            <a:r>
              <a:rPr lang="en-US" b="1" dirty="0">
                <a:latin typeface="Josefin Sans"/>
                <a:ea typeface="Josefin Sans"/>
                <a:cs typeface="Josefin Sans"/>
                <a:sym typeface="Josefin Sans"/>
              </a:rPr>
              <a:t>Nikki Finley, </a:t>
            </a:r>
            <a:r>
              <a:rPr lang="en-US" b="1" dirty="0" smtClean="0">
                <a:latin typeface="Josefin Sans"/>
                <a:ea typeface="Josefin Sans"/>
                <a:cs typeface="Josefin Sans"/>
                <a:sym typeface="Josefin Sans"/>
              </a:rPr>
              <a:t>Ph.D</a:t>
            </a:r>
            <a:r>
              <a:rPr lang="en-US" b="1" dirty="0">
                <a:latin typeface="Josefin Sans"/>
                <a:ea typeface="Josefin Sans"/>
                <a:cs typeface="Josefin Sans"/>
                <a:sym typeface="Josefin Sans"/>
              </a:rPr>
              <a:t>.</a:t>
            </a:r>
            <a:endParaRPr b="1" dirty="0">
              <a:latin typeface="Josefin Sans"/>
              <a:ea typeface="Josefin Sans"/>
              <a:cs typeface="Josefin Sans"/>
              <a:sym typeface="Josefin Sans"/>
            </a:endParaRPr>
          </a:p>
          <a:p>
            <a:pPr marL="0" lvl="0" indent="0" algn="l" rtl="0">
              <a:lnSpc>
                <a:spcPct val="90000"/>
              </a:lnSpc>
              <a:spcBef>
                <a:spcPts val="1000"/>
              </a:spcBef>
              <a:spcAft>
                <a:spcPts val="0"/>
              </a:spcAft>
              <a:buClr>
                <a:schemeClr val="dk1"/>
              </a:buClr>
              <a:buSzPct val="53570"/>
              <a:buFont typeface="Arial"/>
              <a:buNone/>
            </a:pPr>
            <a:r>
              <a:rPr lang="en-US" b="1" dirty="0">
                <a:latin typeface="Josefin Sans"/>
                <a:ea typeface="Josefin Sans"/>
                <a:cs typeface="Josefin Sans"/>
                <a:sym typeface="Josefin Sans"/>
              </a:rPr>
              <a:t>Work-Based Learning Specialist - Regions 1, 2 and 8</a:t>
            </a:r>
            <a:endParaRPr b="1" dirty="0">
              <a:latin typeface="Josefin Sans"/>
              <a:ea typeface="Josefin Sans"/>
              <a:cs typeface="Josefin Sans"/>
              <a:sym typeface="Josefin Sans"/>
            </a:endParaRPr>
          </a:p>
          <a:p>
            <a:pPr marL="0" lvl="0" indent="0" algn="l" rtl="0">
              <a:lnSpc>
                <a:spcPct val="90000"/>
              </a:lnSpc>
              <a:spcBef>
                <a:spcPts val="1000"/>
              </a:spcBef>
              <a:spcAft>
                <a:spcPts val="0"/>
              </a:spcAft>
              <a:buClr>
                <a:schemeClr val="dk1"/>
              </a:buClr>
              <a:buSzPct val="53570"/>
              <a:buFont typeface="Arial"/>
              <a:buNone/>
            </a:pPr>
            <a:r>
              <a:rPr lang="en-US" u="sng" dirty="0">
                <a:solidFill>
                  <a:schemeClr val="hlink"/>
                </a:solidFill>
                <a:latin typeface="Josefin Sans"/>
                <a:ea typeface="Josefin Sans"/>
                <a:cs typeface="Josefin Sans"/>
                <a:sym typeface="Josefin Sans"/>
                <a:hlinkClick r:id="rId4"/>
              </a:rPr>
              <a:t>nikki.finley@doe.virginia.gov</a:t>
            </a:r>
            <a:endParaRPr dirty="0">
              <a:latin typeface="Josefin Sans"/>
              <a:ea typeface="Josefin Sans"/>
              <a:cs typeface="Josefin Sans"/>
              <a:sym typeface="Josefin Sans"/>
            </a:endParaRPr>
          </a:p>
          <a:p>
            <a:pPr marL="0" lvl="0" indent="0" algn="l" rtl="0">
              <a:lnSpc>
                <a:spcPct val="90000"/>
              </a:lnSpc>
              <a:spcBef>
                <a:spcPts val="1000"/>
              </a:spcBef>
              <a:spcAft>
                <a:spcPts val="0"/>
              </a:spcAft>
              <a:buClr>
                <a:schemeClr val="dk1"/>
              </a:buClr>
              <a:buSzPct val="53570"/>
              <a:buFont typeface="Arial"/>
              <a:buNone/>
            </a:pPr>
            <a:endParaRPr dirty="0">
              <a:latin typeface="Josefin Sans"/>
              <a:ea typeface="Josefin Sans"/>
              <a:cs typeface="Josefin Sans"/>
              <a:sym typeface="Josefin Sans"/>
            </a:endParaRPr>
          </a:p>
          <a:p>
            <a:pPr marL="0" lvl="0" indent="0" algn="l" rtl="0">
              <a:lnSpc>
                <a:spcPct val="90000"/>
              </a:lnSpc>
              <a:spcBef>
                <a:spcPts val="1000"/>
              </a:spcBef>
              <a:spcAft>
                <a:spcPts val="0"/>
              </a:spcAft>
              <a:buClr>
                <a:schemeClr val="dk1"/>
              </a:buClr>
              <a:buSzPct val="53570"/>
              <a:buFont typeface="Arial"/>
              <a:buNone/>
            </a:pPr>
            <a:r>
              <a:rPr lang="en-US" b="1" dirty="0">
                <a:latin typeface="Josefin Sans"/>
                <a:ea typeface="Josefin Sans"/>
                <a:cs typeface="Josefin Sans"/>
                <a:sym typeface="Josefin Sans"/>
              </a:rPr>
              <a:t>Erika </a:t>
            </a:r>
            <a:r>
              <a:rPr lang="en-US" b="1" dirty="0" smtClean="0">
                <a:latin typeface="Josefin Sans"/>
                <a:ea typeface="Josefin Sans"/>
                <a:cs typeface="Josefin Sans"/>
                <a:sym typeface="Josefin Sans"/>
              </a:rPr>
              <a:t>Temple</a:t>
            </a:r>
            <a:endParaRPr b="1" dirty="0">
              <a:latin typeface="Josefin Sans"/>
              <a:ea typeface="Josefin Sans"/>
              <a:cs typeface="Josefin Sans"/>
              <a:sym typeface="Josefin Sans"/>
            </a:endParaRPr>
          </a:p>
          <a:p>
            <a:pPr marL="0" lvl="0" indent="0" algn="l" rtl="0">
              <a:lnSpc>
                <a:spcPct val="90000"/>
              </a:lnSpc>
              <a:spcBef>
                <a:spcPts val="1000"/>
              </a:spcBef>
              <a:spcAft>
                <a:spcPts val="0"/>
              </a:spcAft>
              <a:buClr>
                <a:schemeClr val="dk1"/>
              </a:buClr>
              <a:buSzPct val="53570"/>
              <a:buFont typeface="Arial"/>
              <a:buNone/>
            </a:pPr>
            <a:r>
              <a:rPr lang="en-US" b="1" dirty="0">
                <a:latin typeface="Josefin Sans"/>
                <a:ea typeface="Josefin Sans"/>
                <a:cs typeface="Josefin Sans"/>
                <a:sym typeface="Josefin Sans"/>
              </a:rPr>
              <a:t>Work-Based Learning Specialist - Regions 6 and 7</a:t>
            </a:r>
            <a:endParaRPr b="1" dirty="0">
              <a:latin typeface="Josefin Sans"/>
              <a:ea typeface="Josefin Sans"/>
              <a:cs typeface="Josefin Sans"/>
              <a:sym typeface="Josefin Sans"/>
            </a:endParaRPr>
          </a:p>
          <a:p>
            <a:pPr marL="0" lvl="0" indent="0" algn="l" rtl="0">
              <a:lnSpc>
                <a:spcPct val="90000"/>
              </a:lnSpc>
              <a:spcBef>
                <a:spcPts val="1000"/>
              </a:spcBef>
              <a:spcAft>
                <a:spcPts val="0"/>
              </a:spcAft>
              <a:buClr>
                <a:schemeClr val="dk1"/>
              </a:buClr>
              <a:buSzPct val="53570"/>
              <a:buFont typeface="Arial"/>
              <a:buNone/>
            </a:pPr>
            <a:r>
              <a:rPr lang="en-US" u="sng" dirty="0">
                <a:solidFill>
                  <a:schemeClr val="hlink"/>
                </a:solidFill>
                <a:latin typeface="Josefin Sans"/>
                <a:ea typeface="Josefin Sans"/>
                <a:cs typeface="Josefin Sans"/>
                <a:sym typeface="Josefin Sans"/>
                <a:hlinkClick r:id="rId5"/>
              </a:rPr>
              <a:t>erika.temple@doe.virginia.gov</a:t>
            </a:r>
            <a:endParaRPr sz="2800" dirty="0">
              <a:latin typeface="Josefin Sans"/>
              <a:ea typeface="Josefin Sans"/>
              <a:cs typeface="Josefin Sans"/>
              <a:sym typeface="Josefin Sans"/>
            </a:endParaRPr>
          </a:p>
        </p:txBody>
      </p:sp>
      <p:sp>
        <p:nvSpPr>
          <p:cNvPr id="233" name="Google Shape;233;gf0b5548c49_0_371"/>
          <p:cNvSpPr txBox="1">
            <a:spLocks noGrp="1"/>
          </p:cNvSpPr>
          <p:nvPr>
            <p:ph type="sldNum" idx="12"/>
          </p:nvPr>
        </p:nvSpPr>
        <p:spPr>
          <a:xfrm>
            <a:off x="316344" y="6143189"/>
            <a:ext cx="731700" cy="524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10</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
          <p:cNvSpPr txBox="1">
            <a:spLocks noGrp="1"/>
          </p:cNvSpPr>
          <p:nvPr>
            <p:ph type="ctrTitle"/>
          </p:nvPr>
        </p:nvSpPr>
        <p:spPr>
          <a:xfrm>
            <a:off x="1524000" y="2080966"/>
            <a:ext cx="9144000" cy="1909763"/>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accent1"/>
              </a:buClr>
              <a:buSzPct val="100000"/>
              <a:buFont typeface="Trebuchet MS"/>
              <a:buNone/>
            </a:pPr>
            <a:r>
              <a:rPr lang="en-US" b="1" dirty="0">
                <a:latin typeface="Josefin Sans"/>
                <a:ea typeface="Josefin Sans"/>
                <a:cs typeface="Josefin Sans"/>
                <a:sym typeface="Josefin Sans"/>
              </a:rPr>
              <a:t>High-Quality Work-Based Learning (WBL) in Virginia </a:t>
            </a:r>
            <a:endParaRPr b="1" dirty="0">
              <a:latin typeface="Josefin Sans"/>
              <a:ea typeface="Josefin Sans"/>
              <a:cs typeface="Josefin Sans"/>
              <a:sym typeface="Josefin Sans"/>
            </a:endParaRPr>
          </a:p>
        </p:txBody>
      </p:sp>
      <p:sp>
        <p:nvSpPr>
          <p:cNvPr id="120" name="Google Shape;120;p2"/>
          <p:cNvSpPr txBox="1">
            <a:spLocks noGrp="1"/>
          </p:cNvSpPr>
          <p:nvPr>
            <p:ph type="subTitle" idx="1"/>
          </p:nvPr>
        </p:nvSpPr>
        <p:spPr>
          <a:xfrm>
            <a:off x="1524000" y="4082805"/>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gedecd93be9_1_73"/>
          <p:cNvSpPr txBox="1">
            <a:spLocks noGrp="1"/>
          </p:cNvSpPr>
          <p:nvPr>
            <p:ph type="title"/>
          </p:nvPr>
        </p:nvSpPr>
        <p:spPr>
          <a:xfrm>
            <a:off x="8" y="967672"/>
            <a:ext cx="15147600" cy="1017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b="1" dirty="0"/>
              <a:t>12 High-Quality WBL Experiences</a:t>
            </a:r>
            <a:endParaRPr b="1" dirty="0"/>
          </a:p>
        </p:txBody>
      </p:sp>
      <p:sp>
        <p:nvSpPr>
          <p:cNvPr id="126" name="Google Shape;126;gedecd93be9_1_73"/>
          <p:cNvSpPr txBox="1">
            <a:spLocks noGrp="1"/>
          </p:cNvSpPr>
          <p:nvPr>
            <p:ph type="sldNum" idx="12"/>
          </p:nvPr>
        </p:nvSpPr>
        <p:spPr>
          <a:xfrm>
            <a:off x="421792" y="8190919"/>
            <a:ext cx="975600" cy="6996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sp>
        <p:nvSpPr>
          <p:cNvPr id="127" name="Google Shape;127;gedecd93be9_1_73"/>
          <p:cNvSpPr txBox="1"/>
          <p:nvPr/>
        </p:nvSpPr>
        <p:spPr>
          <a:xfrm>
            <a:off x="101600" y="2322567"/>
            <a:ext cx="1692300" cy="7725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1900" b="1" i="0" u="none" strike="noStrike" cap="none">
                <a:solidFill>
                  <a:srgbClr val="000000"/>
                </a:solidFill>
                <a:latin typeface="Josefin Sans"/>
                <a:ea typeface="Josefin Sans"/>
                <a:cs typeface="Josefin Sans"/>
                <a:sym typeface="Josefin Sans"/>
              </a:rPr>
              <a:t>Job Shadowing</a:t>
            </a:r>
            <a:endParaRPr sz="1900" b="1" i="0" u="none" strike="noStrike" cap="none">
              <a:solidFill>
                <a:srgbClr val="059105"/>
              </a:solidFill>
              <a:latin typeface="Josefin Sans"/>
              <a:ea typeface="Josefin Sans"/>
              <a:cs typeface="Josefin Sans"/>
              <a:sym typeface="Josefin Sans"/>
            </a:endParaRPr>
          </a:p>
        </p:txBody>
      </p:sp>
      <p:sp>
        <p:nvSpPr>
          <p:cNvPr id="128" name="Google Shape;128;gedecd93be9_1_73"/>
          <p:cNvSpPr txBox="1"/>
          <p:nvPr/>
        </p:nvSpPr>
        <p:spPr>
          <a:xfrm>
            <a:off x="2403567" y="2322500"/>
            <a:ext cx="1564500" cy="6975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1900" b="1" i="0" u="none" strike="noStrike" cap="none">
                <a:solidFill>
                  <a:schemeClr val="dk1"/>
                </a:solidFill>
                <a:latin typeface="Josefin Sans"/>
                <a:ea typeface="Josefin Sans"/>
                <a:cs typeface="Josefin Sans"/>
                <a:sym typeface="Josefin Sans"/>
              </a:rPr>
              <a:t>Service Learning</a:t>
            </a:r>
            <a:endParaRPr sz="1900" b="1" i="0" u="none" strike="noStrike" cap="none">
              <a:solidFill>
                <a:schemeClr val="dk1"/>
              </a:solidFill>
              <a:latin typeface="Josefin Sans"/>
              <a:ea typeface="Josefin Sans"/>
              <a:cs typeface="Josefin Sans"/>
              <a:sym typeface="Josefin Sans"/>
            </a:endParaRPr>
          </a:p>
        </p:txBody>
      </p:sp>
      <p:sp>
        <p:nvSpPr>
          <p:cNvPr id="129" name="Google Shape;129;gedecd93be9_1_73"/>
          <p:cNvSpPr txBox="1"/>
          <p:nvPr/>
        </p:nvSpPr>
        <p:spPr>
          <a:xfrm>
            <a:off x="5273596" y="2499533"/>
            <a:ext cx="1954800" cy="4104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1900" b="1" i="0" u="none" strike="noStrike" cap="none">
                <a:solidFill>
                  <a:srgbClr val="6AA84F"/>
                </a:solidFill>
                <a:latin typeface="Josefin Sans"/>
                <a:ea typeface="Josefin Sans"/>
                <a:cs typeface="Josefin Sans"/>
                <a:sym typeface="Josefin Sans"/>
              </a:rPr>
              <a:t>Mentorship</a:t>
            </a:r>
            <a:endParaRPr sz="1900" b="1" i="0" u="none" strike="noStrike" cap="none">
              <a:solidFill>
                <a:srgbClr val="6AA84F"/>
              </a:solidFill>
              <a:latin typeface="Josefin Sans"/>
              <a:ea typeface="Josefin Sans"/>
              <a:cs typeface="Josefin Sans"/>
              <a:sym typeface="Josefin Sans"/>
            </a:endParaRPr>
          </a:p>
        </p:txBody>
      </p:sp>
      <p:sp>
        <p:nvSpPr>
          <p:cNvPr id="130" name="Google Shape;130;gedecd93be9_1_73"/>
          <p:cNvSpPr txBox="1"/>
          <p:nvPr/>
        </p:nvSpPr>
        <p:spPr>
          <a:xfrm>
            <a:off x="3626255" y="1787517"/>
            <a:ext cx="2272500" cy="6975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1900" b="1" i="0" u="none" strike="noStrike" cap="none">
                <a:solidFill>
                  <a:srgbClr val="000000"/>
                </a:solidFill>
                <a:latin typeface="Josefin Sans"/>
                <a:ea typeface="Josefin Sans"/>
                <a:cs typeface="Josefin Sans"/>
                <a:sym typeface="Josefin Sans"/>
              </a:rPr>
              <a:t>Externship</a:t>
            </a:r>
            <a:endParaRPr sz="1900" b="1" i="0" u="none" strike="noStrike" cap="none">
              <a:solidFill>
                <a:srgbClr val="059105"/>
              </a:solidFill>
              <a:latin typeface="Josefin Sans"/>
              <a:ea typeface="Josefin Sans"/>
              <a:cs typeface="Josefin Sans"/>
              <a:sym typeface="Josefin Sans"/>
            </a:endParaRPr>
          </a:p>
        </p:txBody>
      </p:sp>
      <p:sp>
        <p:nvSpPr>
          <p:cNvPr id="131" name="Google Shape;131;gedecd93be9_1_73"/>
          <p:cNvSpPr txBox="1"/>
          <p:nvPr/>
        </p:nvSpPr>
        <p:spPr>
          <a:xfrm>
            <a:off x="9295073" y="2614467"/>
            <a:ext cx="2272500" cy="9807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1900" b="1" i="0" u="none" strike="noStrike" cap="none">
                <a:solidFill>
                  <a:srgbClr val="000000"/>
                </a:solidFill>
                <a:latin typeface="Josefin Sans"/>
                <a:ea typeface="Josefin Sans"/>
                <a:cs typeface="Josefin Sans"/>
                <a:sym typeface="Josefin Sans"/>
              </a:rPr>
              <a:t>School-Based Enterprise</a:t>
            </a:r>
            <a:endParaRPr sz="1900" b="1" i="0" u="none" strike="noStrike" cap="none">
              <a:solidFill>
                <a:srgbClr val="000000"/>
              </a:solidFill>
              <a:latin typeface="Josefin Sans"/>
              <a:ea typeface="Josefin Sans"/>
              <a:cs typeface="Josefin Sans"/>
              <a:sym typeface="Josefin Sans"/>
            </a:endParaRPr>
          </a:p>
        </p:txBody>
      </p:sp>
      <p:sp>
        <p:nvSpPr>
          <p:cNvPr id="132" name="Google Shape;132;gedecd93be9_1_73"/>
          <p:cNvSpPr txBox="1"/>
          <p:nvPr/>
        </p:nvSpPr>
        <p:spPr>
          <a:xfrm>
            <a:off x="1109301" y="3572700"/>
            <a:ext cx="1443900" cy="4104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1900" b="1" i="0" u="none" strike="noStrike" cap="none">
                <a:solidFill>
                  <a:srgbClr val="059105"/>
                </a:solidFill>
                <a:latin typeface="Josefin Sans"/>
                <a:ea typeface="Josefin Sans"/>
                <a:cs typeface="Josefin Sans"/>
                <a:sym typeface="Josefin Sans"/>
              </a:rPr>
              <a:t>Internship</a:t>
            </a:r>
            <a:endParaRPr sz="1900" b="1" i="0" u="none" strike="noStrike" cap="none">
              <a:solidFill>
                <a:srgbClr val="059105"/>
              </a:solidFill>
              <a:latin typeface="Josefin Sans"/>
              <a:ea typeface="Josefin Sans"/>
              <a:cs typeface="Josefin Sans"/>
              <a:sym typeface="Josefin Sans"/>
            </a:endParaRPr>
          </a:p>
        </p:txBody>
      </p:sp>
      <p:sp>
        <p:nvSpPr>
          <p:cNvPr id="133" name="Google Shape;133;gedecd93be9_1_73"/>
          <p:cNvSpPr txBox="1"/>
          <p:nvPr/>
        </p:nvSpPr>
        <p:spPr>
          <a:xfrm>
            <a:off x="3929010" y="5606263"/>
            <a:ext cx="1692300" cy="6975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1900" b="1" i="0" u="none" strike="noStrike" cap="none">
                <a:solidFill>
                  <a:srgbClr val="000000"/>
                </a:solidFill>
                <a:highlight>
                  <a:srgbClr val="FFFFFF"/>
                </a:highlight>
                <a:latin typeface="Josefin Sans"/>
                <a:ea typeface="Josefin Sans"/>
                <a:cs typeface="Josefin Sans"/>
                <a:sym typeface="Josefin Sans"/>
              </a:rPr>
              <a:t>Clinical Experience</a:t>
            </a:r>
            <a:endParaRPr sz="1900" b="1" i="0" u="none" strike="noStrike" cap="none">
              <a:solidFill>
                <a:srgbClr val="000000"/>
              </a:solidFill>
              <a:highlight>
                <a:srgbClr val="FFFFFF"/>
              </a:highlight>
              <a:latin typeface="Josefin Sans"/>
              <a:ea typeface="Josefin Sans"/>
              <a:cs typeface="Josefin Sans"/>
              <a:sym typeface="Josefin Sans"/>
            </a:endParaRPr>
          </a:p>
        </p:txBody>
      </p:sp>
      <p:sp>
        <p:nvSpPr>
          <p:cNvPr id="134" name="Google Shape;134;gedecd93be9_1_73"/>
          <p:cNvSpPr txBox="1"/>
          <p:nvPr/>
        </p:nvSpPr>
        <p:spPr>
          <a:xfrm>
            <a:off x="3463867" y="4456533"/>
            <a:ext cx="3201600" cy="4104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1900" b="1" i="0" u="none" strike="noStrike" cap="none">
                <a:solidFill>
                  <a:srgbClr val="059105"/>
                </a:solidFill>
                <a:latin typeface="Josefin Sans"/>
                <a:ea typeface="Josefin Sans"/>
                <a:cs typeface="Josefin Sans"/>
                <a:sym typeface="Josefin Sans"/>
              </a:rPr>
              <a:t>Cooperative Education</a:t>
            </a:r>
            <a:endParaRPr sz="1900" b="1" i="0" u="none" strike="noStrike" cap="none">
              <a:solidFill>
                <a:srgbClr val="059105"/>
              </a:solidFill>
              <a:latin typeface="Josefin Sans"/>
              <a:ea typeface="Josefin Sans"/>
              <a:cs typeface="Josefin Sans"/>
              <a:sym typeface="Josefin Sans"/>
            </a:endParaRPr>
          </a:p>
        </p:txBody>
      </p:sp>
      <p:sp>
        <p:nvSpPr>
          <p:cNvPr id="135" name="Google Shape;135;gedecd93be9_1_73"/>
          <p:cNvSpPr txBox="1"/>
          <p:nvPr/>
        </p:nvSpPr>
        <p:spPr>
          <a:xfrm>
            <a:off x="5869133" y="5766735"/>
            <a:ext cx="2660100" cy="7725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1900" b="1" i="0" u="none" strike="noStrike" cap="none">
                <a:solidFill>
                  <a:srgbClr val="059105"/>
                </a:solidFill>
                <a:latin typeface="Josefin Sans"/>
                <a:ea typeface="Josefin Sans"/>
                <a:cs typeface="Josefin Sans"/>
                <a:sym typeface="Josefin Sans"/>
              </a:rPr>
              <a:t>Youth Registered Apprenticeship </a:t>
            </a:r>
            <a:endParaRPr sz="1900" b="1" i="0" u="none" strike="noStrike" cap="none">
              <a:solidFill>
                <a:srgbClr val="059105"/>
              </a:solidFill>
              <a:latin typeface="Josefin Sans"/>
              <a:ea typeface="Josefin Sans"/>
              <a:cs typeface="Josefin Sans"/>
              <a:sym typeface="Josefin Sans"/>
            </a:endParaRPr>
          </a:p>
        </p:txBody>
      </p:sp>
      <p:pic>
        <p:nvPicPr>
          <p:cNvPr id="136" name="Google Shape;136;gedecd93be9_1_73"/>
          <p:cNvPicPr preferRelativeResize="0"/>
          <p:nvPr/>
        </p:nvPicPr>
        <p:blipFill rotWithShape="1">
          <a:blip r:embed="rId3">
            <a:alphaModFix/>
          </a:blip>
          <a:srcRect/>
          <a:stretch/>
        </p:blipFill>
        <p:spPr>
          <a:xfrm>
            <a:off x="9518667" y="5311000"/>
            <a:ext cx="237701" cy="237700"/>
          </a:xfrm>
          <a:prstGeom prst="rect">
            <a:avLst/>
          </a:prstGeom>
          <a:noFill/>
          <a:ln>
            <a:noFill/>
          </a:ln>
        </p:spPr>
      </p:pic>
      <p:sp>
        <p:nvSpPr>
          <p:cNvPr id="137" name="Google Shape;137;gedecd93be9_1_73"/>
          <p:cNvSpPr txBox="1"/>
          <p:nvPr/>
        </p:nvSpPr>
        <p:spPr>
          <a:xfrm>
            <a:off x="12722933" y="6380467"/>
            <a:ext cx="1790100" cy="1176900"/>
          </a:xfrm>
          <a:prstGeom prst="rect">
            <a:avLst/>
          </a:prstGeom>
          <a:noFill/>
          <a:ln>
            <a:noFill/>
          </a:ln>
        </p:spPr>
        <p:txBody>
          <a:bodyPr spcFirstLastPara="1" wrap="square" lIns="121900" tIns="121900" rIns="121900" bIns="121900" anchor="ctr" anchorCtr="0">
            <a:noAutofit/>
          </a:bodyPr>
          <a:lstStyle/>
          <a:p>
            <a:pPr marL="152400" marR="152400" lvl="0" indent="0" algn="l" rtl="0">
              <a:lnSpc>
                <a:spcPct val="115000"/>
              </a:lnSpc>
              <a:spcBef>
                <a:spcPts val="0"/>
              </a:spcBef>
              <a:spcAft>
                <a:spcPts val="0"/>
              </a:spcAft>
              <a:buClr>
                <a:srgbClr val="000000"/>
              </a:buClr>
              <a:buSzPts val="1400"/>
              <a:buFont typeface="Arial"/>
              <a:buNone/>
            </a:pPr>
            <a:endParaRPr sz="1400" b="0" i="0" u="none" strike="noStrike" cap="none">
              <a:solidFill>
                <a:srgbClr val="3C4043"/>
              </a:solidFill>
              <a:highlight>
                <a:srgbClr val="E8EAED"/>
              </a:highlight>
              <a:latin typeface="Roboto"/>
              <a:ea typeface="Roboto"/>
              <a:cs typeface="Roboto"/>
              <a:sym typeface="Roboto"/>
            </a:endParaRPr>
          </a:p>
        </p:txBody>
      </p:sp>
      <p:sp>
        <p:nvSpPr>
          <p:cNvPr id="138" name="Google Shape;138;gedecd93be9_1_73"/>
          <p:cNvSpPr txBox="1"/>
          <p:nvPr/>
        </p:nvSpPr>
        <p:spPr>
          <a:xfrm>
            <a:off x="235167" y="5079733"/>
            <a:ext cx="2272500" cy="4104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1900" b="1" i="0" u="none" strike="noStrike" cap="none">
                <a:solidFill>
                  <a:srgbClr val="059105"/>
                </a:solidFill>
                <a:highlight>
                  <a:srgbClr val="FFFFFF"/>
                </a:highlight>
                <a:latin typeface="Josefin Sans"/>
                <a:ea typeface="Josefin Sans"/>
                <a:cs typeface="Josefin Sans"/>
                <a:sym typeface="Josefin Sans"/>
              </a:rPr>
              <a:t>Entrepreneurship</a:t>
            </a:r>
            <a:endParaRPr sz="1900" b="1" i="0" u="none" strike="noStrike" cap="none">
              <a:solidFill>
                <a:srgbClr val="059105"/>
              </a:solidFill>
              <a:highlight>
                <a:srgbClr val="FFFFFF"/>
              </a:highlight>
              <a:latin typeface="Josefin Sans"/>
              <a:ea typeface="Josefin Sans"/>
              <a:cs typeface="Josefin Sans"/>
              <a:sym typeface="Josefin Sans"/>
            </a:endParaRPr>
          </a:p>
        </p:txBody>
      </p:sp>
      <p:sp>
        <p:nvSpPr>
          <p:cNvPr id="139" name="Google Shape;139;gedecd93be9_1_73"/>
          <p:cNvSpPr txBox="1"/>
          <p:nvPr/>
        </p:nvSpPr>
        <p:spPr>
          <a:xfrm>
            <a:off x="8769567" y="4479017"/>
            <a:ext cx="2272500" cy="6975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1900" b="1" i="0" u="none" strike="noStrike" cap="none">
                <a:solidFill>
                  <a:schemeClr val="dk1"/>
                </a:solidFill>
                <a:latin typeface="Josefin Sans"/>
                <a:ea typeface="Josefin Sans"/>
                <a:cs typeface="Josefin Sans"/>
                <a:sym typeface="Josefin Sans"/>
              </a:rPr>
              <a:t>Registered Apprenticeship </a:t>
            </a:r>
            <a:endParaRPr sz="1900" b="1" i="0" u="none" strike="noStrike" cap="none">
              <a:solidFill>
                <a:schemeClr val="dk1"/>
              </a:solidFill>
              <a:latin typeface="Josefin Sans"/>
              <a:ea typeface="Josefin Sans"/>
              <a:cs typeface="Josefin Sans"/>
              <a:sym typeface="Josefin Sans"/>
            </a:endParaRPr>
          </a:p>
        </p:txBody>
      </p:sp>
      <p:sp>
        <p:nvSpPr>
          <p:cNvPr id="140" name="Google Shape;140;gedecd93be9_1_73"/>
          <p:cNvSpPr txBox="1"/>
          <p:nvPr/>
        </p:nvSpPr>
        <p:spPr>
          <a:xfrm>
            <a:off x="6662267" y="3647067"/>
            <a:ext cx="4332900" cy="697500"/>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en-US" sz="1900" b="1" i="0" u="none" strike="noStrike" cap="none">
                <a:solidFill>
                  <a:srgbClr val="059105"/>
                </a:solidFill>
                <a:latin typeface="Josefin Sans"/>
                <a:ea typeface="Josefin Sans"/>
                <a:cs typeface="Josefin Sans"/>
                <a:sym typeface="Josefin Sans"/>
              </a:rPr>
              <a:t>Supervised Agricultural Experience*</a:t>
            </a:r>
            <a:endParaRPr sz="1900" b="1" i="0" u="none" strike="noStrike" cap="none">
              <a:solidFill>
                <a:srgbClr val="059105"/>
              </a:solidFill>
              <a:latin typeface="Josefin Sans"/>
              <a:ea typeface="Josefin Sans"/>
              <a:cs typeface="Josefin Sans"/>
              <a:sym typeface="Josefin Sans"/>
            </a:endParaRPr>
          </a:p>
        </p:txBody>
      </p:sp>
      <p:sp>
        <p:nvSpPr>
          <p:cNvPr id="141" name="Google Shape;141;gedecd93be9_1_73"/>
          <p:cNvSpPr txBox="1"/>
          <p:nvPr/>
        </p:nvSpPr>
        <p:spPr>
          <a:xfrm>
            <a:off x="9390067" y="3868467"/>
            <a:ext cx="2488800" cy="5388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Josefin Sans"/>
                <a:ea typeface="Josefin Sans"/>
                <a:cs typeface="Josefin Sans"/>
                <a:sym typeface="Josefin Sans"/>
              </a:rPr>
              <a:t>*Added July 1, 2021</a:t>
            </a:r>
            <a:endParaRPr sz="1900" b="0" i="0" u="none" strike="noStrike" cap="none">
              <a:solidFill>
                <a:srgbClr val="000000"/>
              </a:solidFill>
              <a:latin typeface="Josefin Sans"/>
              <a:ea typeface="Josefin Sans"/>
              <a:cs typeface="Josefin Sans"/>
              <a:sym typeface="Josefin Sans"/>
            </a:endParaRPr>
          </a:p>
        </p:txBody>
      </p:sp>
      <p:grpSp>
        <p:nvGrpSpPr>
          <p:cNvPr id="142" name="Google Shape;142;gedecd93be9_1_73"/>
          <p:cNvGrpSpPr/>
          <p:nvPr/>
        </p:nvGrpSpPr>
        <p:grpSpPr>
          <a:xfrm>
            <a:off x="603949" y="1956842"/>
            <a:ext cx="11863344" cy="4078347"/>
            <a:chOff x="1366421" y="1521955"/>
            <a:chExt cx="9061520" cy="4865022"/>
          </a:xfrm>
        </p:grpSpPr>
        <p:sp>
          <p:nvSpPr>
            <p:cNvPr id="143" name="Google Shape;143;gedecd93be9_1_73"/>
            <p:cNvSpPr/>
            <p:nvPr/>
          </p:nvSpPr>
          <p:spPr>
            <a:xfrm rot="-266576">
              <a:off x="1376019" y="1601516"/>
              <a:ext cx="2066802" cy="327961"/>
            </a:xfrm>
            <a:custGeom>
              <a:avLst/>
              <a:gdLst/>
              <a:ahLst/>
              <a:cxnLst/>
              <a:rect l="l" t="t" r="r" b="b"/>
              <a:pathLst>
                <a:path w="725" h="86" extrusionOk="0">
                  <a:moveTo>
                    <a:pt x="595" y="43"/>
                  </a:moveTo>
                  <a:cubicBezTo>
                    <a:pt x="430" y="28"/>
                    <a:pt x="220" y="12"/>
                    <a:pt x="13" y="0"/>
                  </a:cubicBezTo>
                  <a:cubicBezTo>
                    <a:pt x="0" y="12"/>
                    <a:pt x="0" y="12"/>
                    <a:pt x="0" y="12"/>
                  </a:cubicBezTo>
                  <a:cubicBezTo>
                    <a:pt x="92" y="18"/>
                    <a:pt x="192" y="25"/>
                    <a:pt x="298" y="36"/>
                  </a:cubicBezTo>
                  <a:cubicBezTo>
                    <a:pt x="461" y="53"/>
                    <a:pt x="590" y="69"/>
                    <a:pt x="695" y="86"/>
                  </a:cubicBezTo>
                  <a:cubicBezTo>
                    <a:pt x="725" y="58"/>
                    <a:pt x="725" y="58"/>
                    <a:pt x="725" y="58"/>
                  </a:cubicBezTo>
                  <a:cubicBezTo>
                    <a:pt x="683" y="52"/>
                    <a:pt x="639" y="47"/>
                    <a:pt x="595" y="43"/>
                  </a:cubicBezTo>
                  <a:close/>
                </a:path>
              </a:pathLst>
            </a:custGeom>
            <a:solidFill>
              <a:schemeClr val="dk1"/>
            </a:solidFill>
            <a:ln>
              <a:noFill/>
            </a:ln>
            <a:effectLst>
              <a:outerShdw blurRad="57150" dist="19050" dir="5400000" algn="bl" rotWithShape="0">
                <a:srgbClr val="000000">
                  <a:alpha val="49019"/>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44" name="Google Shape;144;gedecd93be9_1_73"/>
            <p:cNvSpPr/>
            <p:nvPr/>
          </p:nvSpPr>
          <p:spPr>
            <a:xfrm rot="-162419">
              <a:off x="4328131" y="5210099"/>
              <a:ext cx="5101309" cy="1057005"/>
            </a:xfrm>
            <a:custGeom>
              <a:avLst/>
              <a:gdLst/>
              <a:ahLst/>
              <a:cxnLst/>
              <a:rect l="l" t="t" r="r" b="b"/>
              <a:pathLst>
                <a:path w="1775" h="297" extrusionOk="0">
                  <a:moveTo>
                    <a:pt x="1775" y="213"/>
                  </a:moveTo>
                  <a:cubicBezTo>
                    <a:pt x="1443" y="57"/>
                    <a:pt x="1443" y="57"/>
                    <a:pt x="1443" y="57"/>
                  </a:cubicBezTo>
                  <a:cubicBezTo>
                    <a:pt x="1397" y="95"/>
                    <a:pt x="1397" y="95"/>
                    <a:pt x="1397" y="95"/>
                  </a:cubicBezTo>
                  <a:cubicBezTo>
                    <a:pt x="1397" y="95"/>
                    <a:pt x="730" y="100"/>
                    <a:pt x="205" y="0"/>
                  </a:cubicBezTo>
                  <a:cubicBezTo>
                    <a:pt x="0" y="93"/>
                    <a:pt x="0" y="93"/>
                    <a:pt x="0" y="93"/>
                  </a:cubicBezTo>
                  <a:cubicBezTo>
                    <a:pt x="95" y="117"/>
                    <a:pt x="198" y="138"/>
                    <a:pt x="309" y="153"/>
                  </a:cubicBezTo>
                  <a:cubicBezTo>
                    <a:pt x="859" y="229"/>
                    <a:pt x="1225" y="235"/>
                    <a:pt x="1225" y="235"/>
                  </a:cubicBezTo>
                  <a:cubicBezTo>
                    <a:pt x="1153" y="297"/>
                    <a:pt x="1153" y="297"/>
                    <a:pt x="1153" y="297"/>
                  </a:cubicBezTo>
                  <a:lnTo>
                    <a:pt x="1775" y="213"/>
                  </a:lnTo>
                  <a:close/>
                </a:path>
              </a:pathLst>
            </a:custGeom>
            <a:solidFill>
              <a:schemeClr val="dk1"/>
            </a:solidFill>
            <a:ln>
              <a:noFill/>
            </a:ln>
            <a:effectLst>
              <a:outerShdw blurRad="57150" dist="19050" dir="5400000" algn="bl" rotWithShape="0">
                <a:srgbClr val="000000">
                  <a:alpha val="49019"/>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45" name="Google Shape;145;gedecd93be9_1_73"/>
            <p:cNvSpPr/>
            <p:nvPr/>
          </p:nvSpPr>
          <p:spPr>
            <a:xfrm>
              <a:off x="1473574" y="1753003"/>
              <a:ext cx="8954368" cy="4035431"/>
            </a:xfrm>
            <a:custGeom>
              <a:avLst/>
              <a:gdLst/>
              <a:ahLst/>
              <a:cxnLst/>
              <a:rect l="l" t="t" r="r" b="b"/>
              <a:pathLst>
                <a:path w="1204" h="1205" extrusionOk="0">
                  <a:moveTo>
                    <a:pt x="522" y="1077"/>
                  </a:moveTo>
                  <a:cubicBezTo>
                    <a:pt x="0" y="897"/>
                    <a:pt x="260" y="682"/>
                    <a:pt x="463" y="602"/>
                  </a:cubicBezTo>
                  <a:cubicBezTo>
                    <a:pt x="666" y="522"/>
                    <a:pt x="1204" y="330"/>
                    <a:pt x="692" y="106"/>
                  </a:cubicBezTo>
                  <a:cubicBezTo>
                    <a:pt x="692" y="106"/>
                    <a:pt x="513" y="40"/>
                    <a:pt x="268" y="0"/>
                  </a:cubicBezTo>
                  <a:cubicBezTo>
                    <a:pt x="237" y="28"/>
                    <a:pt x="237" y="28"/>
                    <a:pt x="237" y="28"/>
                  </a:cubicBezTo>
                  <a:cubicBezTo>
                    <a:pt x="415" y="59"/>
                    <a:pt x="519" y="90"/>
                    <a:pt x="616" y="123"/>
                  </a:cubicBezTo>
                  <a:cubicBezTo>
                    <a:pt x="774" y="177"/>
                    <a:pt x="930" y="311"/>
                    <a:pt x="718" y="427"/>
                  </a:cubicBezTo>
                  <a:cubicBezTo>
                    <a:pt x="506" y="543"/>
                    <a:pt x="44" y="661"/>
                    <a:pt x="26" y="845"/>
                  </a:cubicBezTo>
                  <a:cubicBezTo>
                    <a:pt x="13" y="972"/>
                    <a:pt x="185" y="1108"/>
                    <a:pt x="475" y="1205"/>
                  </a:cubicBezTo>
                  <a:cubicBezTo>
                    <a:pt x="662" y="1119"/>
                    <a:pt x="662" y="1119"/>
                    <a:pt x="662" y="1119"/>
                  </a:cubicBezTo>
                  <a:cubicBezTo>
                    <a:pt x="613" y="1106"/>
                    <a:pt x="566" y="1092"/>
                    <a:pt x="522" y="1077"/>
                  </a:cubicBezTo>
                  <a:close/>
                </a:path>
              </a:pathLst>
            </a:custGeom>
            <a:solidFill>
              <a:schemeClr val="dk1"/>
            </a:solidFill>
            <a:ln>
              <a:noFill/>
            </a:ln>
            <a:effectLst>
              <a:outerShdw blurRad="57150" dist="19050" dir="5400000" algn="bl" rotWithShape="0">
                <a:srgbClr val="000000">
                  <a:alpha val="49019"/>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grpSp>
      <p:sp>
        <p:nvSpPr>
          <p:cNvPr id="146" name="Google Shape;146;gedecd93be9_1_73"/>
          <p:cNvSpPr/>
          <p:nvPr/>
        </p:nvSpPr>
        <p:spPr>
          <a:xfrm>
            <a:off x="844767" y="2035267"/>
            <a:ext cx="237600" cy="237600"/>
          </a:xfrm>
          <a:prstGeom prst="ellipse">
            <a:avLst/>
          </a:prstGeom>
          <a:solidFill>
            <a:srgbClr val="31CCE6"/>
          </a:solidFill>
          <a:ln w="9525" cap="flat" cmpd="sng">
            <a:solidFill>
              <a:srgbClr val="31CCE6"/>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gedecd93be9_1_73"/>
          <p:cNvSpPr/>
          <p:nvPr/>
        </p:nvSpPr>
        <p:spPr>
          <a:xfrm>
            <a:off x="3079967" y="2035267"/>
            <a:ext cx="237600" cy="237600"/>
          </a:xfrm>
          <a:prstGeom prst="ellipse">
            <a:avLst/>
          </a:prstGeom>
          <a:solidFill>
            <a:srgbClr val="31CCE6"/>
          </a:solidFill>
          <a:ln w="9525" cap="flat" cmpd="sng">
            <a:solidFill>
              <a:srgbClr val="31CCE6"/>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gedecd93be9_1_73"/>
          <p:cNvSpPr/>
          <p:nvPr/>
        </p:nvSpPr>
        <p:spPr>
          <a:xfrm>
            <a:off x="4603967" y="2136867"/>
            <a:ext cx="237600" cy="237600"/>
          </a:xfrm>
          <a:prstGeom prst="ellipse">
            <a:avLst/>
          </a:prstGeom>
          <a:solidFill>
            <a:srgbClr val="31CCE6"/>
          </a:solidFill>
          <a:ln w="9525" cap="flat" cmpd="sng">
            <a:solidFill>
              <a:srgbClr val="31CCE6"/>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gedecd93be9_1_73"/>
          <p:cNvSpPr/>
          <p:nvPr/>
        </p:nvSpPr>
        <p:spPr>
          <a:xfrm>
            <a:off x="6127967" y="2238467"/>
            <a:ext cx="237600" cy="237600"/>
          </a:xfrm>
          <a:prstGeom prst="ellipse">
            <a:avLst/>
          </a:prstGeom>
          <a:solidFill>
            <a:srgbClr val="31CCE6"/>
          </a:solidFill>
          <a:ln w="9525" cap="flat" cmpd="sng">
            <a:solidFill>
              <a:srgbClr val="31CCE6"/>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gedecd93be9_1_73"/>
          <p:cNvSpPr/>
          <p:nvPr/>
        </p:nvSpPr>
        <p:spPr>
          <a:xfrm>
            <a:off x="8972767" y="2848067"/>
            <a:ext cx="237600" cy="237600"/>
          </a:xfrm>
          <a:prstGeom prst="ellipse">
            <a:avLst/>
          </a:prstGeom>
          <a:solidFill>
            <a:srgbClr val="31CCE6"/>
          </a:solidFill>
          <a:ln w="9525" cap="flat" cmpd="sng">
            <a:solidFill>
              <a:srgbClr val="31CCE6"/>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gedecd93be9_1_73"/>
          <p:cNvSpPr/>
          <p:nvPr/>
        </p:nvSpPr>
        <p:spPr>
          <a:xfrm>
            <a:off x="6534367" y="3457667"/>
            <a:ext cx="237600" cy="237600"/>
          </a:xfrm>
          <a:prstGeom prst="ellipse">
            <a:avLst/>
          </a:prstGeom>
          <a:solidFill>
            <a:srgbClr val="31CCE6"/>
          </a:solidFill>
          <a:ln w="9525" cap="flat" cmpd="sng">
            <a:solidFill>
              <a:srgbClr val="31CCE6"/>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gedecd93be9_1_73"/>
          <p:cNvSpPr/>
          <p:nvPr/>
        </p:nvSpPr>
        <p:spPr>
          <a:xfrm>
            <a:off x="2609167" y="4083517"/>
            <a:ext cx="237600" cy="237600"/>
          </a:xfrm>
          <a:prstGeom prst="ellipse">
            <a:avLst/>
          </a:prstGeom>
          <a:solidFill>
            <a:srgbClr val="FF0000"/>
          </a:solidFill>
          <a:ln w="9525"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gedecd93be9_1_73"/>
          <p:cNvSpPr/>
          <p:nvPr/>
        </p:nvSpPr>
        <p:spPr>
          <a:xfrm>
            <a:off x="2403567" y="4734017"/>
            <a:ext cx="237600" cy="237600"/>
          </a:xfrm>
          <a:prstGeom prst="ellipse">
            <a:avLst/>
          </a:prstGeom>
          <a:solidFill>
            <a:srgbClr val="FF0000"/>
          </a:solidFill>
          <a:ln w="9525"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gedecd93be9_1_73"/>
          <p:cNvSpPr/>
          <p:nvPr/>
        </p:nvSpPr>
        <p:spPr>
          <a:xfrm>
            <a:off x="3689567" y="4981667"/>
            <a:ext cx="237600" cy="237600"/>
          </a:xfrm>
          <a:prstGeom prst="ellipse">
            <a:avLst/>
          </a:prstGeom>
          <a:solidFill>
            <a:srgbClr val="FF0000"/>
          </a:solidFill>
          <a:ln w="9525"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gedecd93be9_1_73"/>
          <p:cNvSpPr/>
          <p:nvPr/>
        </p:nvSpPr>
        <p:spPr>
          <a:xfrm>
            <a:off x="4705567" y="5184867"/>
            <a:ext cx="237600" cy="237600"/>
          </a:xfrm>
          <a:prstGeom prst="ellipse">
            <a:avLst/>
          </a:prstGeom>
          <a:solidFill>
            <a:srgbClr val="FF0000"/>
          </a:solidFill>
          <a:ln w="9525"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gedecd93be9_1_73"/>
          <p:cNvSpPr/>
          <p:nvPr/>
        </p:nvSpPr>
        <p:spPr>
          <a:xfrm>
            <a:off x="7143967" y="5388067"/>
            <a:ext cx="237600" cy="237600"/>
          </a:xfrm>
          <a:prstGeom prst="ellipse">
            <a:avLst/>
          </a:prstGeom>
          <a:solidFill>
            <a:srgbClr val="FF0000"/>
          </a:solidFill>
          <a:ln w="9525"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gedecd93be9_1_73"/>
          <p:cNvSpPr/>
          <p:nvPr/>
        </p:nvSpPr>
        <p:spPr>
          <a:xfrm>
            <a:off x="9074367" y="5388067"/>
            <a:ext cx="237600" cy="237600"/>
          </a:xfrm>
          <a:prstGeom prst="ellipse">
            <a:avLst/>
          </a:prstGeom>
          <a:solidFill>
            <a:srgbClr val="FF0000"/>
          </a:solidFill>
          <a:ln w="9525"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158" name="Google Shape;158;gedecd93be9_1_73"/>
          <p:cNvGraphicFramePr/>
          <p:nvPr>
            <p:extLst>
              <p:ext uri="{D42A27DB-BD31-4B8C-83A1-F6EECF244321}">
                <p14:modId xmlns:p14="http://schemas.microsoft.com/office/powerpoint/2010/main" val="179890085"/>
              </p:ext>
            </p:extLst>
          </p:nvPr>
        </p:nvGraphicFramePr>
        <p:xfrm>
          <a:off x="8927898" y="1037067"/>
          <a:ext cx="3006850" cy="1016000"/>
        </p:xfrm>
        <a:graphic>
          <a:graphicData uri="http://schemas.openxmlformats.org/drawingml/2006/table">
            <a:tbl>
              <a:tblPr>
                <a:noFill/>
                <a:tableStyleId>{08826155-68DD-4053-9C29-3BC996609C33}</a:tableStyleId>
              </a:tblPr>
              <a:tblGrid>
                <a:gridCol w="1503425">
                  <a:extLst>
                    <a:ext uri="{9D8B030D-6E8A-4147-A177-3AD203B41FA5}">
                      <a16:colId xmlns:a16="http://schemas.microsoft.com/office/drawing/2014/main" xmlns="" val="20000"/>
                    </a:ext>
                  </a:extLst>
                </a:gridCol>
                <a:gridCol w="1503425">
                  <a:extLst>
                    <a:ext uri="{9D8B030D-6E8A-4147-A177-3AD203B41FA5}">
                      <a16:colId xmlns:a16="http://schemas.microsoft.com/office/drawing/2014/main" xmlns="" val="20001"/>
                    </a:ext>
                  </a:extLst>
                </a:gridCol>
              </a:tblGrid>
              <a:tr h="508000">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dirty="0">
                          <a:latin typeface="Josefin Sans"/>
                          <a:ea typeface="Josefin Sans"/>
                          <a:cs typeface="Josefin Sans"/>
                          <a:sym typeface="Josefin Sans"/>
                        </a:rPr>
                        <a:t>Grades 6-12</a:t>
                      </a:r>
                      <a:endParaRPr sz="1600" b="1" u="none" strike="noStrike" cap="none" dirty="0">
                        <a:latin typeface="Josefin Sans"/>
                        <a:ea typeface="Josefin Sans"/>
                        <a:cs typeface="Josefin Sans"/>
                        <a:sym typeface="Josefin Sans"/>
                      </a:endParaRPr>
                    </a:p>
                  </a:txBody>
                  <a:tcPr marL="121900" marR="121900" marT="121900" marB="12190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D9D9D9"/>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121900" marR="121900" marT="121900" marB="12190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xmlns="" val="10000"/>
                  </a:ext>
                </a:extLst>
              </a:tr>
              <a:tr h="508000">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latin typeface="Josefin Sans"/>
                          <a:ea typeface="Josefin Sans"/>
                          <a:cs typeface="Josefin Sans"/>
                          <a:sym typeface="Josefin Sans"/>
                        </a:rPr>
                        <a:t>Grades 9-12</a:t>
                      </a:r>
                      <a:endParaRPr sz="1600" b="1" u="none" strike="noStrike" cap="none">
                        <a:latin typeface="Josefin Sans"/>
                        <a:ea typeface="Josefin Sans"/>
                        <a:cs typeface="Josefin Sans"/>
                        <a:sym typeface="Josefin Sans"/>
                      </a:endParaRPr>
                    </a:p>
                  </a:txBody>
                  <a:tcPr marL="121900" marR="121900" marT="121900" marB="12190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D9D9D9"/>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121900" marR="121900" marT="121900" marB="12190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xmlns="" val="10001"/>
                  </a:ext>
                </a:extLst>
              </a:tr>
            </a:tbl>
          </a:graphicData>
        </a:graphic>
      </p:graphicFrame>
      <p:sp>
        <p:nvSpPr>
          <p:cNvPr id="159" name="Google Shape;159;gedecd93be9_1_73"/>
          <p:cNvSpPr/>
          <p:nvPr/>
        </p:nvSpPr>
        <p:spPr>
          <a:xfrm>
            <a:off x="10903167" y="1222467"/>
            <a:ext cx="237600" cy="237600"/>
          </a:xfrm>
          <a:prstGeom prst="ellipse">
            <a:avLst/>
          </a:prstGeom>
          <a:solidFill>
            <a:srgbClr val="31CCE6"/>
          </a:solidFill>
          <a:ln w="9525" cap="flat" cmpd="sng">
            <a:solidFill>
              <a:srgbClr val="31CCE6"/>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gedecd93be9_1_73"/>
          <p:cNvSpPr/>
          <p:nvPr/>
        </p:nvSpPr>
        <p:spPr>
          <a:xfrm>
            <a:off x="10903167" y="1730467"/>
            <a:ext cx="237600" cy="237600"/>
          </a:xfrm>
          <a:prstGeom prst="ellipse">
            <a:avLst/>
          </a:prstGeom>
          <a:solidFill>
            <a:srgbClr val="FF0000"/>
          </a:solidFill>
          <a:ln w="9525"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f25e62fd4f_0_2"/>
          <p:cNvSpPr txBox="1">
            <a:spLocks noGrp="1"/>
          </p:cNvSpPr>
          <p:nvPr>
            <p:ph type="title"/>
          </p:nvPr>
        </p:nvSpPr>
        <p:spPr>
          <a:xfrm>
            <a:off x="838200" y="1144587"/>
            <a:ext cx="10515600" cy="8829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45454"/>
              <a:buNone/>
            </a:pPr>
            <a:r>
              <a:rPr lang="en-US" b="1" dirty="0">
                <a:latin typeface="Josefin Sans"/>
                <a:ea typeface="Josefin Sans"/>
                <a:cs typeface="Josefin Sans"/>
                <a:sym typeface="Josefin Sans"/>
              </a:rPr>
              <a:t>WBL Guide Revisions Effective July 1, 2021 </a:t>
            </a:r>
            <a:endParaRPr b="1" dirty="0"/>
          </a:p>
        </p:txBody>
      </p:sp>
      <p:sp>
        <p:nvSpPr>
          <p:cNvPr id="167" name="Google Shape;167;gf25e62fd4f_0_2"/>
          <p:cNvSpPr txBox="1">
            <a:spLocks noGrp="1"/>
          </p:cNvSpPr>
          <p:nvPr>
            <p:ph type="body" idx="1"/>
          </p:nvPr>
        </p:nvSpPr>
        <p:spPr>
          <a:xfrm>
            <a:off x="838200" y="2246243"/>
            <a:ext cx="10515600" cy="3930600"/>
          </a:xfrm>
          <a:prstGeom prst="rect">
            <a:avLst/>
          </a:prstGeom>
          <a:noFill/>
          <a:ln>
            <a:noFill/>
          </a:ln>
        </p:spPr>
        <p:txBody>
          <a:bodyPr spcFirstLastPara="1" wrap="square" lIns="91425" tIns="45700" rIns="91425" bIns="45700" anchor="t" anchorCtr="0">
            <a:normAutofit fontScale="92500" lnSpcReduction="20000"/>
          </a:bodyPr>
          <a:lstStyle/>
          <a:p>
            <a:pPr marL="457200" lvl="0" indent="-342900" algn="l" rtl="0">
              <a:lnSpc>
                <a:spcPct val="90000"/>
              </a:lnSpc>
              <a:spcBef>
                <a:spcPts val="1000"/>
              </a:spcBef>
              <a:spcAft>
                <a:spcPts val="0"/>
              </a:spcAft>
              <a:buClr>
                <a:schemeClr val="dk1"/>
              </a:buClr>
              <a:buSzPct val="69498"/>
              <a:buChar char="•"/>
            </a:pPr>
            <a:r>
              <a:rPr lang="en-US" b="1" dirty="0">
                <a:solidFill>
                  <a:schemeClr val="tx1"/>
                </a:solidFill>
                <a:latin typeface="Josefin Sans"/>
                <a:ea typeface="Josefin Sans"/>
                <a:cs typeface="Josefin Sans"/>
                <a:sym typeface="Josefin Sans"/>
              </a:rPr>
              <a:t>In addition to, as in the past, </a:t>
            </a:r>
            <a:endParaRPr b="1" dirty="0">
              <a:solidFill>
                <a:schemeClr val="tx1"/>
              </a:solidFill>
            </a:endParaRPr>
          </a:p>
          <a:p>
            <a:pPr marL="914400" lvl="1" indent="-342900" algn="l" rtl="0">
              <a:lnSpc>
                <a:spcPct val="90000"/>
              </a:lnSpc>
              <a:spcBef>
                <a:spcPts val="500"/>
              </a:spcBef>
              <a:spcAft>
                <a:spcPts val="0"/>
              </a:spcAft>
              <a:buSzPct val="81081"/>
              <a:buChar char="•"/>
            </a:pPr>
            <a:r>
              <a:rPr lang="en-US" dirty="0">
                <a:solidFill>
                  <a:schemeClr val="tx1"/>
                </a:solidFill>
                <a:latin typeface="Josefin Sans"/>
                <a:ea typeface="Josefin Sans"/>
                <a:cs typeface="Josefin Sans"/>
                <a:sym typeface="Josefin Sans"/>
              </a:rPr>
              <a:t>Cooperative Education – 280 hours earns one credit</a:t>
            </a:r>
            <a:endParaRPr dirty="0">
              <a:solidFill>
                <a:schemeClr val="tx1"/>
              </a:solidFill>
            </a:endParaRPr>
          </a:p>
          <a:p>
            <a:pPr marL="914400" lvl="1" indent="-342900" algn="l" rtl="0">
              <a:lnSpc>
                <a:spcPct val="90000"/>
              </a:lnSpc>
              <a:spcBef>
                <a:spcPts val="500"/>
              </a:spcBef>
              <a:spcAft>
                <a:spcPts val="0"/>
              </a:spcAft>
              <a:buSzPct val="81081"/>
              <a:buChar char="•"/>
            </a:pPr>
            <a:r>
              <a:rPr lang="en-US" dirty="0">
                <a:solidFill>
                  <a:schemeClr val="tx1"/>
                </a:solidFill>
                <a:latin typeface="Josefin Sans"/>
                <a:ea typeface="Josefin Sans"/>
                <a:cs typeface="Josefin Sans"/>
                <a:sym typeface="Josefin Sans"/>
              </a:rPr>
              <a:t>Internship – 280 hours earns one credit</a:t>
            </a:r>
            <a:endParaRPr dirty="0">
              <a:solidFill>
                <a:schemeClr val="tx1"/>
              </a:solidFill>
            </a:endParaRPr>
          </a:p>
          <a:p>
            <a:pPr marL="914400" lvl="1" indent="-342900" algn="l" rtl="0">
              <a:lnSpc>
                <a:spcPct val="90000"/>
              </a:lnSpc>
              <a:spcBef>
                <a:spcPts val="500"/>
              </a:spcBef>
              <a:spcAft>
                <a:spcPts val="0"/>
              </a:spcAft>
              <a:buSzPct val="81081"/>
              <a:buChar char="•"/>
            </a:pPr>
            <a:r>
              <a:rPr lang="en-US" dirty="0">
                <a:solidFill>
                  <a:schemeClr val="tx1"/>
                </a:solidFill>
                <a:latin typeface="Josefin Sans"/>
                <a:ea typeface="Josefin Sans"/>
                <a:cs typeface="Josefin Sans"/>
                <a:sym typeface="Josefin Sans"/>
              </a:rPr>
              <a:t>Mentorship – 140 hours earns one half credit</a:t>
            </a:r>
            <a:endParaRPr dirty="0">
              <a:solidFill>
                <a:schemeClr val="tx1"/>
              </a:solidFill>
            </a:endParaRPr>
          </a:p>
          <a:p>
            <a:pPr marL="914400" lvl="1" indent="-342900" algn="l" rtl="0">
              <a:lnSpc>
                <a:spcPct val="90000"/>
              </a:lnSpc>
              <a:spcBef>
                <a:spcPts val="500"/>
              </a:spcBef>
              <a:spcAft>
                <a:spcPts val="0"/>
              </a:spcAft>
              <a:buSzPct val="81081"/>
              <a:buChar char="•"/>
            </a:pPr>
            <a:r>
              <a:rPr lang="en-US" dirty="0">
                <a:solidFill>
                  <a:schemeClr val="tx1"/>
                </a:solidFill>
                <a:latin typeface="Josefin Sans"/>
                <a:ea typeface="Josefin Sans"/>
                <a:cs typeface="Josefin Sans"/>
                <a:sym typeface="Josefin Sans"/>
              </a:rPr>
              <a:t>Youth Registered Apprenticeship (YRA) – 280 hours earns one </a:t>
            </a:r>
            <a:endParaRPr dirty="0">
              <a:solidFill>
                <a:schemeClr val="tx1"/>
              </a:solidFill>
              <a:latin typeface="Josefin Sans"/>
              <a:ea typeface="Josefin Sans"/>
              <a:cs typeface="Josefin Sans"/>
              <a:sym typeface="Josefin Sans"/>
            </a:endParaRPr>
          </a:p>
          <a:p>
            <a:pPr marL="571500" lvl="1" indent="0" algn="l" rtl="0">
              <a:lnSpc>
                <a:spcPct val="90000"/>
              </a:lnSpc>
              <a:spcBef>
                <a:spcPts val="500"/>
              </a:spcBef>
              <a:spcAft>
                <a:spcPts val="0"/>
              </a:spcAft>
              <a:buSzPct val="81081"/>
              <a:buNone/>
            </a:pPr>
            <a:r>
              <a:rPr lang="en-US" dirty="0">
                <a:solidFill>
                  <a:schemeClr val="tx1"/>
                </a:solidFill>
                <a:latin typeface="Josefin Sans"/>
                <a:ea typeface="Josefin Sans"/>
                <a:cs typeface="Josefin Sans"/>
                <a:sym typeface="Josefin Sans"/>
              </a:rPr>
              <a:t>    credit</a:t>
            </a:r>
            <a:br>
              <a:rPr lang="en-US" dirty="0">
                <a:solidFill>
                  <a:schemeClr val="tx1"/>
                </a:solidFill>
                <a:latin typeface="Josefin Sans"/>
                <a:ea typeface="Josefin Sans"/>
                <a:cs typeface="Josefin Sans"/>
                <a:sym typeface="Josefin Sans"/>
              </a:rPr>
            </a:br>
            <a:endParaRPr dirty="0">
              <a:solidFill>
                <a:schemeClr val="tx1"/>
              </a:solidFill>
              <a:latin typeface="Josefin Sans"/>
              <a:ea typeface="Josefin Sans"/>
              <a:cs typeface="Josefin Sans"/>
              <a:sym typeface="Josefin Sans"/>
            </a:endParaRPr>
          </a:p>
          <a:p>
            <a:pPr marL="457200" lvl="0" indent="-342900" algn="l" rtl="0">
              <a:lnSpc>
                <a:spcPct val="90000"/>
              </a:lnSpc>
              <a:spcBef>
                <a:spcPts val="1000"/>
              </a:spcBef>
              <a:spcAft>
                <a:spcPts val="0"/>
              </a:spcAft>
              <a:buClr>
                <a:schemeClr val="dk1"/>
              </a:buClr>
              <a:buSzPct val="69498"/>
              <a:buChar char="•"/>
            </a:pPr>
            <a:r>
              <a:rPr lang="en-US" b="1" dirty="0">
                <a:solidFill>
                  <a:schemeClr val="tx1"/>
                </a:solidFill>
                <a:latin typeface="Josefin Sans"/>
                <a:ea typeface="Josefin Sans"/>
                <a:cs typeface="Josefin Sans"/>
                <a:sym typeface="Josefin Sans"/>
              </a:rPr>
              <a:t>Effective July 1, 2021, students are offered </a:t>
            </a:r>
            <a:r>
              <a:rPr lang="en-US" b="1" u="sng" dirty="0">
                <a:solidFill>
                  <a:schemeClr val="tx1"/>
                </a:solidFill>
                <a:latin typeface="Josefin Sans"/>
                <a:ea typeface="Josefin Sans"/>
                <a:cs typeface="Josefin Sans"/>
                <a:sym typeface="Josefin Sans"/>
              </a:rPr>
              <a:t>more c</a:t>
            </a:r>
            <a:r>
              <a:rPr lang="en-US" b="1" dirty="0">
                <a:solidFill>
                  <a:schemeClr val="tx1"/>
                </a:solidFill>
                <a:latin typeface="Josefin Sans"/>
                <a:ea typeface="Josefin Sans"/>
                <a:cs typeface="Josefin Sans"/>
                <a:sym typeface="Josefin Sans"/>
              </a:rPr>
              <a:t>redit </a:t>
            </a:r>
            <a:endParaRPr b="1" dirty="0">
              <a:solidFill>
                <a:schemeClr val="tx1"/>
              </a:solidFill>
            </a:endParaRPr>
          </a:p>
          <a:p>
            <a:pPr marL="114300" lvl="0" indent="0" algn="l" rtl="0">
              <a:lnSpc>
                <a:spcPct val="90000"/>
              </a:lnSpc>
              <a:spcBef>
                <a:spcPts val="1000"/>
              </a:spcBef>
              <a:spcAft>
                <a:spcPts val="0"/>
              </a:spcAft>
              <a:buSzPct val="69498"/>
              <a:buNone/>
            </a:pPr>
            <a:r>
              <a:rPr lang="en-US" b="1" dirty="0">
                <a:solidFill>
                  <a:schemeClr val="tx1"/>
                </a:solidFill>
                <a:latin typeface="Josefin Sans"/>
                <a:ea typeface="Josefin Sans"/>
                <a:cs typeface="Josefin Sans"/>
                <a:sym typeface="Josefin Sans"/>
              </a:rPr>
              <a:t>    options toward graduation when completing:</a:t>
            </a:r>
            <a:endParaRPr b="1" dirty="0">
              <a:solidFill>
                <a:schemeClr val="tx1"/>
              </a:solidFill>
            </a:endParaRPr>
          </a:p>
          <a:p>
            <a:pPr marL="914400" lvl="1" indent="-342900" algn="l" rtl="0">
              <a:lnSpc>
                <a:spcPct val="90000"/>
              </a:lnSpc>
              <a:spcBef>
                <a:spcPts val="500"/>
              </a:spcBef>
              <a:spcAft>
                <a:spcPts val="0"/>
              </a:spcAft>
              <a:buSzPct val="81081"/>
              <a:buChar char="•"/>
            </a:pPr>
            <a:r>
              <a:rPr lang="en-US" dirty="0">
                <a:solidFill>
                  <a:schemeClr val="tx1"/>
                </a:solidFill>
                <a:latin typeface="Josefin Sans"/>
                <a:ea typeface="Josefin Sans"/>
                <a:cs typeface="Josefin Sans"/>
                <a:sym typeface="Josefin Sans"/>
              </a:rPr>
              <a:t>Entrepreneurship  - 280 hours earns one credit</a:t>
            </a:r>
            <a:endParaRPr dirty="0">
              <a:solidFill>
                <a:schemeClr val="tx1"/>
              </a:solidFill>
            </a:endParaRPr>
          </a:p>
          <a:p>
            <a:pPr marL="914400" lvl="1" indent="-342900" algn="l" rtl="0">
              <a:lnSpc>
                <a:spcPct val="90000"/>
              </a:lnSpc>
              <a:spcBef>
                <a:spcPts val="500"/>
              </a:spcBef>
              <a:spcAft>
                <a:spcPts val="0"/>
              </a:spcAft>
              <a:buSzPct val="81081"/>
              <a:buChar char="•"/>
            </a:pPr>
            <a:r>
              <a:rPr lang="en-US" dirty="0">
                <a:solidFill>
                  <a:schemeClr val="tx1"/>
                </a:solidFill>
                <a:latin typeface="Josefin Sans"/>
                <a:ea typeface="Josefin Sans"/>
                <a:cs typeface="Josefin Sans"/>
                <a:sym typeface="Josefin Sans"/>
              </a:rPr>
              <a:t>Supervised Agricultural Immersion Experiences (SAE) – 280 hours</a:t>
            </a:r>
            <a:br>
              <a:rPr lang="en-US" dirty="0">
                <a:solidFill>
                  <a:schemeClr val="tx1"/>
                </a:solidFill>
                <a:latin typeface="Josefin Sans"/>
                <a:ea typeface="Josefin Sans"/>
                <a:cs typeface="Josefin Sans"/>
                <a:sym typeface="Josefin Sans"/>
              </a:rPr>
            </a:br>
            <a:r>
              <a:rPr lang="en-US" dirty="0">
                <a:solidFill>
                  <a:schemeClr val="tx1"/>
                </a:solidFill>
                <a:latin typeface="Josefin Sans"/>
                <a:ea typeface="Josefin Sans"/>
                <a:cs typeface="Josefin Sans"/>
                <a:sym typeface="Josefin Sans"/>
              </a:rPr>
              <a:t>earns one credit</a:t>
            </a:r>
            <a:endParaRPr dirty="0">
              <a:solidFill>
                <a:schemeClr val="tx1"/>
              </a:solidFill>
            </a:endParaRPr>
          </a:p>
          <a:p>
            <a:pPr marL="71070" lvl="0" indent="0" algn="l" rtl="0">
              <a:lnSpc>
                <a:spcPct val="90000"/>
              </a:lnSpc>
              <a:spcBef>
                <a:spcPts val="0"/>
              </a:spcBef>
              <a:spcAft>
                <a:spcPts val="0"/>
              </a:spcAft>
              <a:buSzPct val="80745"/>
              <a:buNone/>
            </a:pPr>
            <a:endParaRPr sz="3963" dirty="0">
              <a:latin typeface="Josefin Sans"/>
              <a:ea typeface="Josefin Sans"/>
              <a:cs typeface="Josefin Sans"/>
              <a:sym typeface="Josefin Sans"/>
            </a:endParaRPr>
          </a:p>
        </p:txBody>
      </p:sp>
      <p:pic>
        <p:nvPicPr>
          <p:cNvPr id="168" name="Google Shape;168;gf25e62fd4f_0_2" descr="Career and Technical Education Work-Based Learning Guide"/>
          <p:cNvPicPr preferRelativeResize="0"/>
          <p:nvPr/>
        </p:nvPicPr>
        <p:blipFill rotWithShape="1">
          <a:blip r:embed="rId3">
            <a:alphaModFix/>
          </a:blip>
          <a:srcRect/>
          <a:stretch/>
        </p:blipFill>
        <p:spPr>
          <a:xfrm>
            <a:off x="9852438" y="2653236"/>
            <a:ext cx="1958562" cy="2528326"/>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f0b5548c49_0_343"/>
          <p:cNvSpPr txBox="1">
            <a:spLocks noGrp="1"/>
          </p:cNvSpPr>
          <p:nvPr>
            <p:ph type="ctrTitle"/>
          </p:nvPr>
        </p:nvSpPr>
        <p:spPr>
          <a:xfrm>
            <a:off x="1524000" y="2235199"/>
            <a:ext cx="9144000" cy="2387700"/>
          </a:xfrm>
          <a:prstGeom prst="rect">
            <a:avLst/>
          </a:prstGeom>
          <a:solidFill>
            <a:schemeClr val="lt1">
              <a:alpha val="62352"/>
            </a:schemeClr>
          </a:solidFill>
          <a:ln w="79375" cap="rnd" cmpd="sng">
            <a:solidFill>
              <a:srgbClr val="C00000">
                <a:alpha val="78039"/>
              </a:srgbClr>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6000"/>
              <a:buFont typeface="Trebuchet MS"/>
              <a:buNone/>
            </a:pPr>
            <a:r>
              <a:rPr lang="en-US" b="1" dirty="0">
                <a:latin typeface="Josefin Sans"/>
                <a:ea typeface="Josefin Sans"/>
                <a:cs typeface="Josefin Sans"/>
                <a:sym typeface="Josefin Sans"/>
              </a:rPr>
              <a:t>Developing a Strategic  Communications Plan</a:t>
            </a:r>
            <a:r>
              <a:rPr lang="en-US" b="1" dirty="0"/>
              <a:t> </a:t>
            </a:r>
            <a:endParaRPr b="1" dirty="0"/>
          </a:p>
        </p:txBody>
      </p:sp>
      <p:sp>
        <p:nvSpPr>
          <p:cNvPr id="174" name="Google Shape;174;gf0b5548c49_0_343"/>
          <p:cNvSpPr txBox="1">
            <a:spLocks noGrp="1"/>
          </p:cNvSpPr>
          <p:nvPr>
            <p:ph type="subTitle" idx="1"/>
          </p:nvPr>
        </p:nvSpPr>
        <p:spPr>
          <a:xfrm>
            <a:off x="1445341" y="4714875"/>
            <a:ext cx="9144000" cy="1028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f25e5c7bfa_0_0"/>
          <p:cNvSpPr txBox="1">
            <a:spLocks noGrp="1"/>
          </p:cNvSpPr>
          <p:nvPr>
            <p:ph type="body" idx="1"/>
          </p:nvPr>
        </p:nvSpPr>
        <p:spPr>
          <a:xfrm>
            <a:off x="114300" y="2246250"/>
            <a:ext cx="12077700" cy="3930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endParaRPr/>
          </a:p>
          <a:p>
            <a:pPr marL="0" lvl="0" indent="0" algn="l" rtl="0">
              <a:lnSpc>
                <a:spcPct val="90000"/>
              </a:lnSpc>
              <a:spcBef>
                <a:spcPts val="1000"/>
              </a:spcBef>
              <a:spcAft>
                <a:spcPts val="0"/>
              </a:spcAft>
              <a:buSzPts val="1800"/>
              <a:buNone/>
            </a:pPr>
            <a:endParaRPr/>
          </a:p>
        </p:txBody>
      </p:sp>
      <p:graphicFrame>
        <p:nvGraphicFramePr>
          <p:cNvPr id="181" name="Google Shape;181;gf25e5c7bfa_0_0"/>
          <p:cNvGraphicFramePr/>
          <p:nvPr>
            <p:extLst>
              <p:ext uri="{D42A27DB-BD31-4B8C-83A1-F6EECF244321}">
                <p14:modId xmlns:p14="http://schemas.microsoft.com/office/powerpoint/2010/main" val="2103960599"/>
              </p:ext>
            </p:extLst>
          </p:nvPr>
        </p:nvGraphicFramePr>
        <p:xfrm>
          <a:off x="114375" y="2105950"/>
          <a:ext cx="11963250" cy="3565414"/>
        </p:xfrm>
        <a:graphic>
          <a:graphicData uri="http://schemas.openxmlformats.org/drawingml/2006/table">
            <a:tbl>
              <a:tblPr>
                <a:noFill/>
                <a:tableStyleId>{08826155-68DD-4053-9C29-3BC996609C33}</a:tableStyleId>
              </a:tblPr>
              <a:tblGrid>
                <a:gridCol w="1329250">
                  <a:extLst>
                    <a:ext uri="{9D8B030D-6E8A-4147-A177-3AD203B41FA5}">
                      <a16:colId xmlns:a16="http://schemas.microsoft.com/office/drawing/2014/main" xmlns="" val="20000"/>
                    </a:ext>
                  </a:extLst>
                </a:gridCol>
                <a:gridCol w="1351375">
                  <a:extLst>
                    <a:ext uri="{9D8B030D-6E8A-4147-A177-3AD203B41FA5}">
                      <a16:colId xmlns:a16="http://schemas.microsoft.com/office/drawing/2014/main" xmlns="" val="20001"/>
                    </a:ext>
                  </a:extLst>
                </a:gridCol>
                <a:gridCol w="1307125">
                  <a:extLst>
                    <a:ext uri="{9D8B030D-6E8A-4147-A177-3AD203B41FA5}">
                      <a16:colId xmlns:a16="http://schemas.microsoft.com/office/drawing/2014/main" xmlns="" val="20002"/>
                    </a:ext>
                  </a:extLst>
                </a:gridCol>
                <a:gridCol w="1329250">
                  <a:extLst>
                    <a:ext uri="{9D8B030D-6E8A-4147-A177-3AD203B41FA5}">
                      <a16:colId xmlns:a16="http://schemas.microsoft.com/office/drawing/2014/main" xmlns="" val="20003"/>
                    </a:ext>
                  </a:extLst>
                </a:gridCol>
                <a:gridCol w="1380900">
                  <a:extLst>
                    <a:ext uri="{9D8B030D-6E8A-4147-A177-3AD203B41FA5}">
                      <a16:colId xmlns:a16="http://schemas.microsoft.com/office/drawing/2014/main" xmlns="" val="20004"/>
                    </a:ext>
                  </a:extLst>
                </a:gridCol>
                <a:gridCol w="1388225">
                  <a:extLst>
                    <a:ext uri="{9D8B030D-6E8A-4147-A177-3AD203B41FA5}">
                      <a16:colId xmlns:a16="http://schemas.microsoft.com/office/drawing/2014/main" xmlns="" val="20005"/>
                    </a:ext>
                  </a:extLst>
                </a:gridCol>
                <a:gridCol w="1218625">
                  <a:extLst>
                    <a:ext uri="{9D8B030D-6E8A-4147-A177-3AD203B41FA5}">
                      <a16:colId xmlns:a16="http://schemas.microsoft.com/office/drawing/2014/main" xmlns="" val="20006"/>
                    </a:ext>
                  </a:extLst>
                </a:gridCol>
                <a:gridCol w="1439850">
                  <a:extLst>
                    <a:ext uri="{9D8B030D-6E8A-4147-A177-3AD203B41FA5}">
                      <a16:colId xmlns:a16="http://schemas.microsoft.com/office/drawing/2014/main" xmlns="" val="20007"/>
                    </a:ext>
                  </a:extLst>
                </a:gridCol>
                <a:gridCol w="1218650">
                  <a:extLst>
                    <a:ext uri="{9D8B030D-6E8A-4147-A177-3AD203B41FA5}">
                      <a16:colId xmlns:a16="http://schemas.microsoft.com/office/drawing/2014/main" xmlns="" val="20008"/>
                    </a:ext>
                  </a:extLst>
                </a:gridCol>
              </a:tblGrid>
              <a:tr h="700325">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t>Goal </a:t>
                      </a:r>
                      <a:endParaRPr sz="16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t>Objective</a:t>
                      </a:r>
                      <a:endParaRPr sz="16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t>Audience (Whom)</a:t>
                      </a:r>
                      <a:endParaRPr sz="16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t>Message(s)</a:t>
                      </a:r>
                      <a:endParaRPr sz="16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t>Channel</a:t>
                      </a:r>
                      <a:endParaRPr sz="16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t>Method</a:t>
                      </a:r>
                      <a:endParaRPr sz="16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t>Time/ Frequency</a:t>
                      </a:r>
                      <a:endParaRPr sz="16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t>Person(s) Responsible</a:t>
                      </a:r>
                      <a:endParaRPr sz="16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t>Evaluation</a:t>
                      </a:r>
                      <a:endParaRPr sz="1600" b="1" u="none" strike="noStrike" cap="none"/>
                    </a:p>
                  </a:txBody>
                  <a:tcPr marL="91425" marR="91425" marT="91425" marB="91425"/>
                </a:tc>
                <a:extLst>
                  <a:ext uri="{0D108BD9-81ED-4DB2-BD59-A6C34878D82A}">
                    <a16:rowId xmlns:a16="http://schemas.microsoft.com/office/drawing/2014/main" xmlns="" val="10000"/>
                  </a:ext>
                </a:extLst>
              </a:tr>
              <a:tr h="2701900">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dirty="0">
                          <a:latin typeface="Josefin Sans"/>
                          <a:ea typeface="Josefin Sans"/>
                          <a:cs typeface="Josefin Sans"/>
                          <a:sym typeface="Josefin Sans"/>
                        </a:rPr>
                        <a:t>Establish a professional network among secondary, post-</a:t>
                      </a:r>
                      <a:endParaRPr sz="1600" b="1" u="none" strike="noStrike" cap="none" dirty="0">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1600"/>
                        <a:buFont typeface="Arial"/>
                        <a:buNone/>
                      </a:pPr>
                      <a:r>
                        <a:rPr lang="en-US" sz="1600" b="1" u="none" strike="noStrike" cap="none" dirty="0">
                          <a:latin typeface="Josefin Sans"/>
                          <a:ea typeface="Josefin Sans"/>
                          <a:cs typeface="Josefin Sans"/>
                          <a:sym typeface="Josefin Sans"/>
                        </a:rPr>
                        <a:t>secondary, and business and industry</a:t>
                      </a:r>
                      <a:endParaRPr sz="1600" b="1" u="none" strike="noStrike" cap="none" dirty="0">
                        <a:latin typeface="Josefin Sans"/>
                        <a:ea typeface="Josefin Sans"/>
                        <a:cs typeface="Josefin Sans"/>
                        <a:sym typeface="Josefin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dirty="0">
                          <a:latin typeface="Josefin Sans"/>
                          <a:ea typeface="Josefin Sans"/>
                          <a:cs typeface="Josefin Sans"/>
                          <a:sym typeface="Josefin Sans"/>
                        </a:rPr>
                        <a:t>Develop consistent WBL guidelines for all stakeholders</a:t>
                      </a:r>
                      <a:endParaRPr sz="1600" b="1" u="none" strike="noStrike" cap="none" dirty="0">
                        <a:latin typeface="Josefin Sans"/>
                        <a:ea typeface="Josefin Sans"/>
                        <a:cs typeface="Josefin Sans"/>
                        <a:sym typeface="Josefin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dirty="0">
                          <a:latin typeface="Josefin Sans"/>
                          <a:ea typeface="Josefin Sans"/>
                          <a:cs typeface="Josefin Sans"/>
                          <a:sym typeface="Josefin Sans"/>
                        </a:rPr>
                        <a:t>WBL Coordinator/(POC)</a:t>
                      </a:r>
                      <a:endParaRPr sz="1600" b="1" u="none" strike="noStrike" cap="none" dirty="0">
                        <a:latin typeface="Josefin Sans"/>
                        <a:ea typeface="Josefin Sans"/>
                        <a:cs typeface="Josefin Sans"/>
                        <a:sym typeface="Josefin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dirty="0">
                          <a:latin typeface="Josefin Sans"/>
                          <a:ea typeface="Josefin Sans"/>
                          <a:cs typeface="Josefin Sans"/>
                          <a:sym typeface="Josefin Sans"/>
                        </a:rPr>
                        <a:t>WBL</a:t>
                      </a:r>
                      <a:endParaRPr sz="1600" b="1" u="none" strike="noStrike" cap="none" dirty="0">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1600"/>
                        <a:buFont typeface="Arial"/>
                        <a:buNone/>
                      </a:pPr>
                      <a:r>
                        <a:rPr lang="en-US" sz="1600" b="1" u="none" strike="noStrike" cap="none" dirty="0">
                          <a:latin typeface="Josefin Sans"/>
                          <a:ea typeface="Josefin Sans"/>
                          <a:cs typeface="Josefin Sans"/>
                          <a:sym typeface="Josefin Sans"/>
                        </a:rPr>
                        <a:t>Methods/</a:t>
                      </a:r>
                      <a:endParaRPr sz="1600" b="1" u="none" strike="noStrike" cap="none" dirty="0">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1600"/>
                        <a:buFont typeface="Arial"/>
                        <a:buNone/>
                      </a:pPr>
                      <a:r>
                        <a:rPr lang="en-US" sz="1600" b="1" u="none" strike="noStrike" cap="none" dirty="0">
                          <a:latin typeface="Josefin Sans"/>
                          <a:ea typeface="Josefin Sans"/>
                          <a:cs typeface="Josefin Sans"/>
                          <a:sym typeface="Josefin Sans"/>
                        </a:rPr>
                        <a:t>best practices for</a:t>
                      </a:r>
                      <a:endParaRPr sz="1600" b="1" u="none" strike="noStrike" cap="none" dirty="0">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1600"/>
                        <a:buFont typeface="Arial"/>
                        <a:buNone/>
                      </a:pPr>
                      <a:r>
                        <a:rPr lang="en-US" sz="1600" b="1" u="none" strike="noStrike" cap="none" dirty="0">
                          <a:latin typeface="Josefin Sans"/>
                          <a:ea typeface="Josefin Sans"/>
                          <a:cs typeface="Josefin Sans"/>
                          <a:sym typeface="Josefin Sans"/>
                        </a:rPr>
                        <a:t>business partners connecting with school divisions </a:t>
                      </a:r>
                      <a:endParaRPr sz="1600" b="1" u="none" strike="noStrike" cap="none" dirty="0">
                        <a:latin typeface="Josefin Sans"/>
                        <a:ea typeface="Josefin Sans"/>
                        <a:cs typeface="Josefin Sans"/>
                        <a:sym typeface="Josefin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dirty="0">
                          <a:latin typeface="Josefin Sans"/>
                          <a:ea typeface="Josefin Sans"/>
                          <a:cs typeface="Josefin Sans"/>
                          <a:sym typeface="Josefin Sans"/>
                        </a:rPr>
                        <a:t>CTE Summer</a:t>
                      </a:r>
                      <a:endParaRPr sz="1600" b="1" u="none" strike="noStrike" cap="none" dirty="0">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1600"/>
                        <a:buFont typeface="Arial"/>
                        <a:buNone/>
                      </a:pPr>
                      <a:r>
                        <a:rPr lang="en-US" sz="1600" b="1" u="none" strike="noStrike" cap="none" dirty="0">
                          <a:latin typeface="Josefin Sans"/>
                          <a:ea typeface="Josefin Sans"/>
                          <a:cs typeface="Josefin Sans"/>
                          <a:sym typeface="Josefin Sans"/>
                        </a:rPr>
                        <a:t>Professional  Associations</a:t>
                      </a:r>
                      <a:endParaRPr sz="1600" b="1" u="none" strike="noStrike" cap="none" dirty="0">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1600"/>
                        <a:buFont typeface="Arial"/>
                        <a:buNone/>
                      </a:pPr>
                      <a:r>
                        <a:rPr lang="en-US" sz="1600" b="1" u="none" strike="noStrike" cap="none" dirty="0">
                          <a:latin typeface="Josefin Sans"/>
                          <a:ea typeface="Josefin Sans"/>
                          <a:cs typeface="Josefin Sans"/>
                          <a:sym typeface="Josefin Sans"/>
                        </a:rPr>
                        <a:t>Conferences</a:t>
                      </a:r>
                      <a:endParaRPr sz="1600" b="1" u="none" strike="noStrike" cap="none" dirty="0">
                        <a:latin typeface="Josefin Sans"/>
                        <a:ea typeface="Josefin Sans"/>
                        <a:cs typeface="Josefin Sans"/>
                        <a:sym typeface="Josefin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dirty="0">
                          <a:latin typeface="Josefin Sans"/>
                          <a:ea typeface="Josefin Sans"/>
                          <a:cs typeface="Josefin Sans"/>
                          <a:sym typeface="Josefin Sans"/>
                        </a:rPr>
                        <a:t>Google Slides presentation</a:t>
                      </a:r>
                      <a:endParaRPr sz="1600" b="1" u="none" strike="noStrike" cap="none" dirty="0">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1600"/>
                        <a:buFont typeface="Arial"/>
                        <a:buNone/>
                      </a:pPr>
                      <a:r>
                        <a:rPr lang="en-US" sz="1600" b="1" u="none" strike="noStrike" cap="none" dirty="0">
                          <a:latin typeface="Josefin Sans"/>
                          <a:ea typeface="Josefin Sans"/>
                          <a:cs typeface="Josefin Sans"/>
                          <a:sym typeface="Josefin Sans"/>
                        </a:rPr>
                        <a:t>Pre Recorded Videos</a:t>
                      </a:r>
                      <a:endParaRPr sz="1600" b="1" u="none" strike="noStrike" cap="none" dirty="0">
                        <a:latin typeface="Josefin Sans"/>
                        <a:ea typeface="Josefin Sans"/>
                        <a:cs typeface="Josefin Sans"/>
                        <a:sym typeface="Josefin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dirty="0">
                          <a:latin typeface="Josefin Sans"/>
                          <a:ea typeface="Josefin Sans"/>
                          <a:cs typeface="Josefin Sans"/>
                          <a:sym typeface="Josefin Sans"/>
                        </a:rPr>
                        <a:t>July- Annual</a:t>
                      </a:r>
                      <a:endParaRPr sz="1600" b="1" u="none" strike="noStrike" cap="none" dirty="0">
                        <a:latin typeface="Josefin Sans"/>
                        <a:ea typeface="Josefin Sans"/>
                        <a:cs typeface="Josefin Sans"/>
                        <a:sym typeface="Josefin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dirty="0">
                          <a:latin typeface="Josefin Sans"/>
                          <a:ea typeface="Josefin Sans"/>
                          <a:cs typeface="Josefin Sans"/>
                          <a:sym typeface="Josefin Sans"/>
                        </a:rPr>
                        <a:t>Work-Based Learning Team </a:t>
                      </a:r>
                      <a:endParaRPr sz="1600" b="1" u="none" strike="noStrike" cap="none" dirty="0">
                        <a:latin typeface="Josefin Sans"/>
                        <a:ea typeface="Josefin Sans"/>
                        <a:cs typeface="Josefin Sans"/>
                        <a:sym typeface="Josefin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dirty="0">
                          <a:latin typeface="Josefin Sans"/>
                          <a:ea typeface="Josefin Sans"/>
                          <a:cs typeface="Josefin Sans"/>
                          <a:sym typeface="Josefin Sans"/>
                        </a:rPr>
                        <a:t>YouTube Views on Online PD/ Increase in number of contacts</a:t>
                      </a:r>
                      <a:endParaRPr sz="1600" b="1" u="none" strike="noStrike" cap="none" dirty="0">
                        <a:latin typeface="Josefin Sans"/>
                        <a:ea typeface="Josefin Sans"/>
                        <a:cs typeface="Josefin Sans"/>
                        <a:sym typeface="Josefin Sans"/>
                      </a:endParaRPr>
                    </a:p>
                  </a:txBody>
                  <a:tcPr marL="91425" marR="91425" marT="91425" marB="91425"/>
                </a:tc>
                <a:extLst>
                  <a:ext uri="{0D108BD9-81ED-4DB2-BD59-A6C34878D82A}">
                    <a16:rowId xmlns:a16="http://schemas.microsoft.com/office/drawing/2014/main" xmlns="" val="10001"/>
                  </a:ext>
                </a:extLst>
              </a:tr>
            </a:tbl>
          </a:graphicData>
        </a:graphic>
      </p:graphicFrame>
      <p:sp>
        <p:nvSpPr>
          <p:cNvPr id="182" name="Google Shape;182;gf25e5c7bfa_0_0"/>
          <p:cNvSpPr txBox="1"/>
          <p:nvPr/>
        </p:nvSpPr>
        <p:spPr>
          <a:xfrm>
            <a:off x="376075" y="1283100"/>
            <a:ext cx="11017200" cy="723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500"/>
              <a:buFont typeface="Arial"/>
              <a:buNone/>
            </a:pPr>
            <a:r>
              <a:rPr lang="en-US" sz="3500" b="1" i="0" u="none" strike="noStrike" cap="none" dirty="0">
                <a:solidFill>
                  <a:schemeClr val="accent1"/>
                </a:solidFill>
                <a:latin typeface="Trebuchet MS"/>
                <a:ea typeface="Trebuchet MS"/>
                <a:cs typeface="Trebuchet MS"/>
                <a:sym typeface="Trebuchet MS"/>
              </a:rPr>
              <a:t>Strategic Communications Plan</a:t>
            </a:r>
            <a:r>
              <a:rPr lang="en-US" sz="1400" b="1" i="0" u="none" strike="noStrike" cap="none" dirty="0">
                <a:solidFill>
                  <a:srgbClr val="000000"/>
                </a:solidFill>
                <a:latin typeface="Trebuchet MS"/>
                <a:ea typeface="Trebuchet MS"/>
                <a:cs typeface="Trebuchet MS"/>
                <a:sym typeface="Trebuchet MS"/>
              </a:rPr>
              <a:t> </a:t>
            </a:r>
            <a:endParaRPr sz="1400" b="1" i="0" u="none" strike="noStrike" cap="none" dirty="0">
              <a:solidFill>
                <a:srgbClr val="000000"/>
              </a:solidFill>
              <a:latin typeface="Trebuchet MS"/>
              <a:ea typeface="Trebuchet MS"/>
              <a:cs typeface="Trebuchet MS"/>
              <a:sym typeface="Trebuchet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gf25e5c7bfa_0_352"/>
          <p:cNvSpPr txBox="1">
            <a:spLocks noGrp="1"/>
          </p:cNvSpPr>
          <p:nvPr>
            <p:ph type="title"/>
          </p:nvPr>
        </p:nvSpPr>
        <p:spPr>
          <a:xfrm>
            <a:off x="838200" y="1144587"/>
            <a:ext cx="10515600" cy="8829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45454"/>
              <a:buNone/>
            </a:pPr>
            <a:endParaRPr/>
          </a:p>
          <a:p>
            <a:pPr marL="0" lvl="0" indent="0" algn="l" rtl="0">
              <a:lnSpc>
                <a:spcPct val="90000"/>
              </a:lnSpc>
              <a:spcBef>
                <a:spcPts val="0"/>
              </a:spcBef>
              <a:spcAft>
                <a:spcPts val="0"/>
              </a:spcAft>
              <a:buSzPct val="45454"/>
              <a:buNone/>
            </a:pPr>
            <a:r>
              <a:rPr lang="en-US"/>
              <a:t>Work-Based Learning Statewide Launch</a:t>
            </a:r>
            <a:endParaRPr/>
          </a:p>
          <a:p>
            <a:pPr marL="0" lvl="0" indent="0" algn="l" rtl="0">
              <a:lnSpc>
                <a:spcPct val="90000"/>
              </a:lnSpc>
              <a:spcBef>
                <a:spcPts val="0"/>
              </a:spcBef>
              <a:spcAft>
                <a:spcPts val="0"/>
              </a:spcAft>
              <a:buSzPct val="45454"/>
              <a:buNone/>
            </a:pPr>
            <a:endParaRPr/>
          </a:p>
        </p:txBody>
      </p:sp>
      <p:grpSp>
        <p:nvGrpSpPr>
          <p:cNvPr id="189" name="Google Shape;189;gf25e5c7bfa_0_352"/>
          <p:cNvGrpSpPr/>
          <p:nvPr/>
        </p:nvGrpSpPr>
        <p:grpSpPr>
          <a:xfrm>
            <a:off x="695564" y="2301472"/>
            <a:ext cx="10892327" cy="2972886"/>
            <a:chOff x="114244" y="2310597"/>
            <a:chExt cx="10892327" cy="2972886"/>
          </a:xfrm>
        </p:grpSpPr>
        <p:grpSp>
          <p:nvGrpSpPr>
            <p:cNvPr id="190" name="Google Shape;190;gf25e5c7bfa_0_352"/>
            <p:cNvGrpSpPr/>
            <p:nvPr/>
          </p:nvGrpSpPr>
          <p:grpSpPr>
            <a:xfrm>
              <a:off x="7718707" y="2977923"/>
              <a:ext cx="3287864" cy="2238572"/>
              <a:chOff x="2732192" y="1026696"/>
              <a:chExt cx="4243500" cy="3357690"/>
            </a:xfrm>
          </p:grpSpPr>
          <p:sp>
            <p:nvSpPr>
              <p:cNvPr id="191" name="Google Shape;191;gf25e5c7bfa_0_352"/>
              <p:cNvSpPr/>
              <p:nvPr/>
            </p:nvSpPr>
            <p:spPr>
              <a:xfrm>
                <a:off x="2732192" y="1026696"/>
                <a:ext cx="4243500" cy="3138900"/>
              </a:xfrm>
              <a:prstGeom prst="round2DiagRect">
                <a:avLst>
                  <a:gd name="adj1" fmla="val 0"/>
                  <a:gd name="adj2" fmla="val 17764"/>
                </a:avLst>
              </a:prstGeom>
              <a:solidFill>
                <a:srgbClr val="802017"/>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192" name="Google Shape;192;gf25e5c7bfa_0_352"/>
              <p:cNvSpPr txBox="1"/>
              <p:nvPr/>
            </p:nvSpPr>
            <p:spPr>
              <a:xfrm>
                <a:off x="3030120" y="1475286"/>
                <a:ext cx="3570000" cy="2909100"/>
              </a:xfrm>
              <a:prstGeom prst="rect">
                <a:avLst/>
              </a:prstGeom>
              <a:noFill/>
              <a:ln>
                <a:noFill/>
              </a:ln>
            </p:spPr>
            <p:txBody>
              <a:bodyPr spcFirstLastPara="1" wrap="square" lIns="121900" tIns="121900" rIns="121900" bIns="121900" anchor="t" anchorCtr="0">
                <a:spAutoFit/>
              </a:bodyPr>
              <a:lstStyle/>
              <a:p>
                <a:pPr marL="457200" lvl="0" indent="0" algn="l" rtl="0">
                  <a:spcBef>
                    <a:spcPts val="0"/>
                  </a:spcBef>
                  <a:spcAft>
                    <a:spcPts val="0"/>
                  </a:spcAft>
                  <a:buClr>
                    <a:schemeClr val="dk1"/>
                  </a:buClr>
                  <a:buSzPts val="1100"/>
                  <a:buFont typeface="Arial"/>
                  <a:buNone/>
                </a:pPr>
                <a:r>
                  <a:rPr lang="en-US" sz="2000">
                    <a:solidFill>
                      <a:schemeClr val="lt1"/>
                    </a:solidFill>
                    <a:latin typeface="Josefin Sans"/>
                    <a:ea typeface="Josefin Sans"/>
                    <a:cs typeface="Josefin Sans"/>
                    <a:sym typeface="Josefin Sans"/>
                  </a:rPr>
                  <a:t>Conveying a Consistent High-Quality WBL Message</a:t>
                </a:r>
                <a:endParaRPr sz="2000" b="0" i="0" u="none" strike="noStrike" cap="none">
                  <a:solidFill>
                    <a:srgbClr val="FFFFFF"/>
                  </a:solidFill>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FFFFFF"/>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FFFFFF"/>
                  </a:solidFill>
                  <a:latin typeface="Roboto"/>
                  <a:ea typeface="Roboto"/>
                  <a:cs typeface="Roboto"/>
                  <a:sym typeface="Roboto"/>
                </a:endParaRPr>
              </a:p>
            </p:txBody>
          </p:sp>
        </p:grpSp>
        <p:grpSp>
          <p:nvGrpSpPr>
            <p:cNvPr id="193" name="Google Shape;193;gf25e5c7bfa_0_352"/>
            <p:cNvGrpSpPr/>
            <p:nvPr/>
          </p:nvGrpSpPr>
          <p:grpSpPr>
            <a:xfrm>
              <a:off x="114244" y="2977899"/>
              <a:ext cx="2159089" cy="2305584"/>
              <a:chOff x="1271925" y="1002150"/>
              <a:chExt cx="1944600" cy="1729232"/>
            </a:xfrm>
          </p:grpSpPr>
          <p:sp>
            <p:nvSpPr>
              <p:cNvPr id="194" name="Google Shape;194;gf25e5c7bfa_0_352"/>
              <p:cNvSpPr/>
              <p:nvPr/>
            </p:nvSpPr>
            <p:spPr>
              <a:xfrm rot="10800000">
                <a:off x="1271925" y="1002150"/>
                <a:ext cx="1944600" cy="1569600"/>
              </a:xfrm>
              <a:prstGeom prst="round2DiagRect">
                <a:avLst>
                  <a:gd name="adj1" fmla="val 0"/>
                  <a:gd name="adj2" fmla="val 17764"/>
                </a:avLst>
              </a:prstGeom>
              <a:solidFill>
                <a:srgbClr val="D8382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gf25e5c7bfa_0_352"/>
              <p:cNvSpPr txBox="1"/>
              <p:nvPr/>
            </p:nvSpPr>
            <p:spPr>
              <a:xfrm>
                <a:off x="1271931" y="1244651"/>
                <a:ext cx="1776900" cy="4599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FFFFFF"/>
                    </a:solidFill>
                    <a:latin typeface="Josefin Sans"/>
                    <a:ea typeface="Josefin Sans"/>
                    <a:cs typeface="Josefin Sans"/>
                    <a:sym typeface="Josefin Sans"/>
                  </a:rPr>
                  <a:t>Regional CTE Administrators Meetings </a:t>
                </a:r>
                <a:endParaRPr sz="2000" b="0" i="0" u="none" strike="noStrike" cap="none">
                  <a:solidFill>
                    <a:srgbClr val="FFFFFF"/>
                  </a:solidFill>
                  <a:latin typeface="Josefin Sans"/>
                  <a:ea typeface="Josefin Sans"/>
                  <a:cs typeface="Josefin Sans"/>
                  <a:sym typeface="Josefin Sans"/>
                </a:endParaRPr>
              </a:p>
            </p:txBody>
          </p:sp>
          <p:sp>
            <p:nvSpPr>
              <p:cNvPr id="196" name="Google Shape;196;gf25e5c7bfa_0_352"/>
              <p:cNvSpPr txBox="1"/>
              <p:nvPr/>
            </p:nvSpPr>
            <p:spPr>
              <a:xfrm>
                <a:off x="1496689" y="2218982"/>
                <a:ext cx="1334100" cy="51240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2100"/>
                  </a:spcAft>
                  <a:buClr>
                    <a:srgbClr val="000000"/>
                  </a:buClr>
                  <a:buSzPts val="1100"/>
                  <a:buFont typeface="Arial"/>
                  <a:buNone/>
                </a:pPr>
                <a:endParaRPr sz="1100" b="0" i="0" u="none" strike="noStrike" cap="none">
                  <a:solidFill>
                    <a:srgbClr val="FFFFFF"/>
                  </a:solidFill>
                  <a:latin typeface="Roboto"/>
                  <a:ea typeface="Roboto"/>
                  <a:cs typeface="Roboto"/>
                  <a:sym typeface="Roboto"/>
                </a:endParaRPr>
              </a:p>
            </p:txBody>
          </p:sp>
        </p:grpSp>
        <p:grpSp>
          <p:nvGrpSpPr>
            <p:cNvPr id="197" name="Google Shape;197;gf25e5c7bfa_0_352"/>
            <p:cNvGrpSpPr/>
            <p:nvPr/>
          </p:nvGrpSpPr>
          <p:grpSpPr>
            <a:xfrm>
              <a:off x="2068751" y="2977901"/>
              <a:ext cx="2068537" cy="2207726"/>
              <a:chOff x="1397797" y="1718743"/>
              <a:chExt cx="1700400" cy="1655836"/>
            </a:xfrm>
          </p:grpSpPr>
          <p:sp>
            <p:nvSpPr>
              <p:cNvPr id="198" name="Google Shape;198;gf25e5c7bfa_0_352"/>
              <p:cNvSpPr/>
              <p:nvPr/>
            </p:nvSpPr>
            <p:spPr>
              <a:xfrm flipH="1">
                <a:off x="1397797" y="1718743"/>
                <a:ext cx="1700400" cy="1569600"/>
              </a:xfrm>
              <a:prstGeom prst="round2DiagRect">
                <a:avLst>
                  <a:gd name="adj1" fmla="val 0"/>
                  <a:gd name="adj2" fmla="val 17764"/>
                </a:avLst>
              </a:prstGeom>
              <a:solidFill>
                <a:srgbClr val="B02C2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gf25e5c7bfa_0_352"/>
              <p:cNvSpPr txBox="1"/>
              <p:nvPr/>
            </p:nvSpPr>
            <p:spPr>
              <a:xfrm>
                <a:off x="1496688" y="2814260"/>
                <a:ext cx="1451700" cy="4599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FFFFFF"/>
                  </a:solidFill>
                  <a:latin typeface="Roboto"/>
                  <a:ea typeface="Roboto"/>
                  <a:cs typeface="Roboto"/>
                  <a:sym typeface="Roboto"/>
                </a:endParaRPr>
              </a:p>
            </p:txBody>
          </p:sp>
          <p:sp>
            <p:nvSpPr>
              <p:cNvPr id="200" name="Google Shape;200;gf25e5c7bfa_0_352"/>
              <p:cNvSpPr txBox="1"/>
              <p:nvPr/>
            </p:nvSpPr>
            <p:spPr>
              <a:xfrm>
                <a:off x="1673402" y="1931279"/>
                <a:ext cx="1275000" cy="14433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2100"/>
                  </a:spcAft>
                  <a:buClr>
                    <a:srgbClr val="000000"/>
                  </a:buClr>
                  <a:buSzPts val="2000"/>
                  <a:buFont typeface="Arial"/>
                  <a:buNone/>
                </a:pPr>
                <a:r>
                  <a:rPr lang="en-US" sz="2000" b="0" i="0" u="none" strike="noStrike" cap="none">
                    <a:solidFill>
                      <a:srgbClr val="FFFFFF"/>
                    </a:solidFill>
                    <a:latin typeface="Josefin Sans"/>
                    <a:ea typeface="Josefin Sans"/>
                    <a:cs typeface="Josefin Sans"/>
                    <a:sym typeface="Josefin Sans"/>
                  </a:rPr>
                  <a:t>Individual Meet and Greets</a:t>
                </a:r>
                <a:endParaRPr sz="2000" b="0" i="0" u="none" strike="noStrike" cap="none">
                  <a:solidFill>
                    <a:srgbClr val="FFFFFF"/>
                  </a:solidFill>
                  <a:latin typeface="Josefin Sans"/>
                  <a:ea typeface="Josefin Sans"/>
                  <a:cs typeface="Josefin Sans"/>
                  <a:sym typeface="Josefin Sans"/>
                </a:endParaRPr>
              </a:p>
            </p:txBody>
          </p:sp>
        </p:grpSp>
        <p:grpSp>
          <p:nvGrpSpPr>
            <p:cNvPr id="201" name="Google Shape;201;gf25e5c7bfa_0_352"/>
            <p:cNvGrpSpPr/>
            <p:nvPr/>
          </p:nvGrpSpPr>
          <p:grpSpPr>
            <a:xfrm>
              <a:off x="3811156" y="2977896"/>
              <a:ext cx="2068471" cy="2092748"/>
              <a:chOff x="3293583" y="2814250"/>
              <a:chExt cx="1944600" cy="1569600"/>
            </a:xfrm>
          </p:grpSpPr>
          <p:sp>
            <p:nvSpPr>
              <p:cNvPr id="202" name="Google Shape;202;gf25e5c7bfa_0_352"/>
              <p:cNvSpPr/>
              <p:nvPr/>
            </p:nvSpPr>
            <p:spPr>
              <a:xfrm rot="10800000">
                <a:off x="3293583" y="2814250"/>
                <a:ext cx="1944600" cy="1569600"/>
              </a:xfrm>
              <a:prstGeom prst="round2DiagRect">
                <a:avLst>
                  <a:gd name="adj1" fmla="val 0"/>
                  <a:gd name="adj2" fmla="val 17764"/>
                </a:avLst>
              </a:prstGeom>
              <a:solidFill>
                <a:srgbClr val="D8382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gf25e5c7bfa_0_352"/>
              <p:cNvSpPr txBox="1"/>
              <p:nvPr/>
            </p:nvSpPr>
            <p:spPr>
              <a:xfrm>
                <a:off x="3600079" y="3054746"/>
                <a:ext cx="1559400" cy="9777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FFFFFF"/>
                    </a:solidFill>
                    <a:latin typeface="Josefin Sans"/>
                    <a:ea typeface="Josefin Sans"/>
                    <a:cs typeface="Josefin Sans"/>
                    <a:sym typeface="Josefin Sans"/>
                  </a:rPr>
                  <a:t>CTE Summer Professional Conferences</a:t>
                </a:r>
                <a:endParaRPr sz="2000" b="0" i="0" u="none" strike="noStrike" cap="none">
                  <a:solidFill>
                    <a:srgbClr val="FFFFFF"/>
                  </a:solidFill>
                  <a:latin typeface="Josefin Sans"/>
                  <a:ea typeface="Josefin Sans"/>
                  <a:cs typeface="Josefin Sans"/>
                  <a:sym typeface="Josefin Sans"/>
                </a:endParaRPr>
              </a:p>
            </p:txBody>
          </p:sp>
          <p:sp>
            <p:nvSpPr>
              <p:cNvPr id="204" name="Google Shape;204;gf25e5c7bfa_0_352"/>
              <p:cNvSpPr txBox="1"/>
              <p:nvPr/>
            </p:nvSpPr>
            <p:spPr>
              <a:xfrm>
                <a:off x="3600077" y="2998439"/>
                <a:ext cx="1312800" cy="48780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2100"/>
                  </a:spcAft>
                  <a:buClr>
                    <a:srgbClr val="000000"/>
                  </a:buClr>
                  <a:buSzPts val="1100"/>
                  <a:buFont typeface="Arial"/>
                  <a:buNone/>
                </a:pPr>
                <a:endParaRPr sz="1100" b="0" i="0" u="none" strike="noStrike" cap="none">
                  <a:solidFill>
                    <a:srgbClr val="FFFFFF"/>
                  </a:solidFill>
                  <a:latin typeface="Roboto"/>
                  <a:ea typeface="Roboto"/>
                  <a:cs typeface="Roboto"/>
                  <a:sym typeface="Roboto"/>
                </a:endParaRPr>
              </a:p>
            </p:txBody>
          </p:sp>
        </p:grpSp>
        <p:sp>
          <p:nvSpPr>
            <p:cNvPr id="205" name="Google Shape;205;gf25e5c7bfa_0_352"/>
            <p:cNvSpPr/>
            <p:nvPr/>
          </p:nvSpPr>
          <p:spPr>
            <a:xfrm>
              <a:off x="1975325" y="3988138"/>
              <a:ext cx="596400" cy="335400"/>
            </a:xfrm>
            <a:prstGeom prst="mathPlus">
              <a:avLst>
                <a:gd name="adj1" fmla="val 11446"/>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gf25e5c7bfa_0_352"/>
            <p:cNvSpPr/>
            <p:nvPr/>
          </p:nvSpPr>
          <p:spPr>
            <a:xfrm>
              <a:off x="3624438" y="3988125"/>
              <a:ext cx="596400" cy="335400"/>
            </a:xfrm>
            <a:prstGeom prst="mathPlus">
              <a:avLst>
                <a:gd name="adj1" fmla="val 11446"/>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07" name="Google Shape;207;gf25e5c7bfa_0_352"/>
            <p:cNvGrpSpPr/>
            <p:nvPr/>
          </p:nvGrpSpPr>
          <p:grpSpPr>
            <a:xfrm>
              <a:off x="5418507" y="2310597"/>
              <a:ext cx="2300137" cy="2760045"/>
              <a:chOff x="3461163" y="1244660"/>
              <a:chExt cx="2314953" cy="2083053"/>
            </a:xfrm>
          </p:grpSpPr>
          <p:sp>
            <p:nvSpPr>
              <p:cNvPr id="208" name="Google Shape;208;gf25e5c7bfa_0_352"/>
              <p:cNvSpPr/>
              <p:nvPr/>
            </p:nvSpPr>
            <p:spPr>
              <a:xfrm flipH="1">
                <a:off x="3831516" y="1758113"/>
                <a:ext cx="1944600" cy="1569600"/>
              </a:xfrm>
              <a:prstGeom prst="round2DiagRect">
                <a:avLst>
                  <a:gd name="adj1" fmla="val 0"/>
                  <a:gd name="adj2" fmla="val 17764"/>
                </a:avLst>
              </a:prstGeom>
              <a:solidFill>
                <a:srgbClr val="B02C2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gf25e5c7bfa_0_352"/>
              <p:cNvSpPr txBox="1"/>
              <p:nvPr/>
            </p:nvSpPr>
            <p:spPr>
              <a:xfrm>
                <a:off x="3461163" y="1244660"/>
                <a:ext cx="1451700" cy="4599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FFFFFF"/>
                  </a:solidFill>
                  <a:latin typeface="Roboto"/>
                  <a:ea typeface="Roboto"/>
                  <a:cs typeface="Roboto"/>
                  <a:sym typeface="Roboto"/>
                </a:endParaRPr>
              </a:p>
            </p:txBody>
          </p:sp>
          <p:sp>
            <p:nvSpPr>
              <p:cNvPr id="210" name="Google Shape;210;gf25e5c7bfa_0_352"/>
              <p:cNvSpPr txBox="1"/>
              <p:nvPr/>
            </p:nvSpPr>
            <p:spPr>
              <a:xfrm>
                <a:off x="4199808" y="1552191"/>
                <a:ext cx="1451700" cy="66630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Clr>
                    <a:srgbClr val="000000"/>
                  </a:buClr>
                  <a:buSzPts val="2000"/>
                  <a:buFont typeface="Arial"/>
                  <a:buNone/>
                </a:pPr>
                <a:endParaRPr sz="2000" b="0" i="0" u="none" strike="noStrike" cap="none">
                  <a:solidFill>
                    <a:srgbClr val="FFFFFF"/>
                  </a:solidFill>
                  <a:latin typeface="Josefin Sans"/>
                  <a:ea typeface="Josefin Sans"/>
                  <a:cs typeface="Josefin Sans"/>
                  <a:sym typeface="Josefin Sans"/>
                </a:endParaRPr>
              </a:p>
              <a:p>
                <a:pPr marL="0" marR="0" lvl="0" indent="0" algn="l" rtl="0">
                  <a:lnSpc>
                    <a:spcPct val="115000"/>
                  </a:lnSpc>
                  <a:spcBef>
                    <a:spcPts val="2100"/>
                  </a:spcBef>
                  <a:spcAft>
                    <a:spcPts val="2100"/>
                  </a:spcAft>
                  <a:buClr>
                    <a:srgbClr val="000000"/>
                  </a:buClr>
                  <a:buSzPts val="2000"/>
                  <a:buFont typeface="Arial"/>
                  <a:buNone/>
                </a:pPr>
                <a:r>
                  <a:rPr lang="en-US" sz="2000" b="0" i="0" u="none" strike="noStrike" cap="none">
                    <a:solidFill>
                      <a:srgbClr val="FFFFFF"/>
                    </a:solidFill>
                    <a:latin typeface="Josefin Sans"/>
                    <a:ea typeface="Josefin Sans"/>
                    <a:cs typeface="Josefin Sans"/>
                    <a:sym typeface="Josefin Sans"/>
                  </a:rPr>
                  <a:t>Posting Videos on YouTube</a:t>
                </a:r>
                <a:endParaRPr sz="2000" b="0" i="0" u="none" strike="noStrike" cap="none">
                  <a:solidFill>
                    <a:srgbClr val="FFFFFF"/>
                  </a:solidFill>
                  <a:latin typeface="Josefin Sans"/>
                  <a:ea typeface="Josefin Sans"/>
                  <a:cs typeface="Josefin Sans"/>
                  <a:sym typeface="Josefin Sans"/>
                </a:endParaRPr>
              </a:p>
            </p:txBody>
          </p:sp>
        </p:grpSp>
        <p:sp>
          <p:nvSpPr>
            <p:cNvPr id="211" name="Google Shape;211;gf25e5c7bfa_0_352"/>
            <p:cNvSpPr/>
            <p:nvPr/>
          </p:nvSpPr>
          <p:spPr>
            <a:xfrm>
              <a:off x="5571938" y="3988125"/>
              <a:ext cx="596400" cy="335400"/>
            </a:xfrm>
            <a:prstGeom prst="mathPlus">
              <a:avLst>
                <a:gd name="adj1" fmla="val 11446"/>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gf25e5c7bfa_0_352"/>
            <p:cNvSpPr/>
            <p:nvPr/>
          </p:nvSpPr>
          <p:spPr>
            <a:xfrm>
              <a:off x="7454100" y="4043950"/>
              <a:ext cx="503400" cy="223800"/>
            </a:xfrm>
            <a:prstGeom prst="mathEqual">
              <a:avLst>
                <a:gd name="adj1" fmla="val 23520"/>
                <a:gd name="adj2" fmla="val 1176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
          <p:cNvSpPr txBox="1">
            <a:spLocks noGrp="1"/>
          </p:cNvSpPr>
          <p:nvPr>
            <p:ph type="title"/>
          </p:nvPr>
        </p:nvSpPr>
        <p:spPr>
          <a:xfrm>
            <a:off x="838200" y="1144587"/>
            <a:ext cx="10515600" cy="88299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1800"/>
              <a:buNone/>
            </a:pPr>
            <a:r>
              <a:rPr lang="en-US"/>
              <a:t>Work-Based Learning Resources</a:t>
            </a:r>
            <a:endParaRPr/>
          </a:p>
        </p:txBody>
      </p:sp>
      <p:sp>
        <p:nvSpPr>
          <p:cNvPr id="218" name="Google Shape;218;p1"/>
          <p:cNvSpPr txBox="1">
            <a:spLocks noGrp="1"/>
          </p:cNvSpPr>
          <p:nvPr>
            <p:ph type="body" idx="1"/>
          </p:nvPr>
        </p:nvSpPr>
        <p:spPr>
          <a:xfrm>
            <a:off x="838200" y="2027581"/>
            <a:ext cx="5181600" cy="4149381"/>
          </a:xfrm>
          <a:prstGeom prst="rect">
            <a:avLst/>
          </a:prstGeom>
          <a:noFill/>
          <a:ln>
            <a:noFill/>
          </a:ln>
        </p:spPr>
        <p:txBody>
          <a:bodyPr spcFirstLastPara="1" wrap="square" lIns="91425" tIns="45700" rIns="91425" bIns="45700" anchor="t" anchorCtr="0">
            <a:normAutofit fontScale="25000" lnSpcReduction="20000"/>
          </a:bodyPr>
          <a:lstStyle/>
          <a:p>
            <a:pPr marL="457200" lvl="0" indent="-342900" algn="l" rtl="0">
              <a:lnSpc>
                <a:spcPct val="90000"/>
              </a:lnSpc>
              <a:spcBef>
                <a:spcPts val="1000"/>
              </a:spcBef>
              <a:spcAft>
                <a:spcPts val="0"/>
              </a:spcAft>
              <a:buClr>
                <a:schemeClr val="dk1"/>
              </a:buClr>
              <a:buSzPct val="85714"/>
              <a:buChar char="•"/>
            </a:pPr>
            <a:r>
              <a:rPr lang="en-US" sz="8400"/>
              <a:t>General Overview: Implementing High-Quality WBL</a:t>
            </a:r>
            <a:endParaRPr/>
          </a:p>
          <a:p>
            <a:pPr marL="914400" lvl="1" indent="-342900" algn="l" rtl="0">
              <a:lnSpc>
                <a:spcPct val="90000"/>
              </a:lnSpc>
              <a:spcBef>
                <a:spcPts val="500"/>
              </a:spcBef>
              <a:spcAft>
                <a:spcPts val="0"/>
              </a:spcAft>
              <a:buSzPct val="85714"/>
              <a:buChar char="•"/>
            </a:pPr>
            <a:r>
              <a:rPr lang="en-US" sz="8400"/>
              <a:t>Video</a:t>
            </a:r>
            <a:endParaRPr/>
          </a:p>
          <a:p>
            <a:pPr marL="914400" lvl="1" indent="-342900" algn="l" rtl="0">
              <a:lnSpc>
                <a:spcPct val="90000"/>
              </a:lnSpc>
              <a:spcBef>
                <a:spcPts val="500"/>
              </a:spcBef>
              <a:spcAft>
                <a:spcPts val="0"/>
              </a:spcAft>
              <a:buSzPct val="85714"/>
              <a:buChar char="•"/>
            </a:pPr>
            <a:r>
              <a:rPr lang="en-US" sz="8400"/>
              <a:t>Slideshow presentation</a:t>
            </a:r>
            <a:endParaRPr/>
          </a:p>
          <a:p>
            <a:pPr marL="914400" lvl="1" indent="-342900" algn="l" rtl="0">
              <a:lnSpc>
                <a:spcPct val="90000"/>
              </a:lnSpc>
              <a:spcBef>
                <a:spcPts val="500"/>
              </a:spcBef>
              <a:spcAft>
                <a:spcPts val="0"/>
              </a:spcAft>
              <a:buSzPct val="85714"/>
              <a:buChar char="•"/>
            </a:pPr>
            <a:r>
              <a:rPr lang="en-US" sz="8400"/>
              <a:t>Script</a:t>
            </a:r>
            <a:endParaRPr sz="8400"/>
          </a:p>
          <a:p>
            <a:pPr marL="457200" lvl="0" indent="-342900" algn="l" rtl="0">
              <a:lnSpc>
                <a:spcPct val="90000"/>
              </a:lnSpc>
              <a:spcBef>
                <a:spcPts val="1000"/>
              </a:spcBef>
              <a:spcAft>
                <a:spcPts val="0"/>
              </a:spcAft>
              <a:buClr>
                <a:schemeClr val="dk1"/>
              </a:buClr>
              <a:buSzPct val="85714"/>
              <a:buChar char="•"/>
            </a:pPr>
            <a:r>
              <a:rPr lang="en-US" sz="8400"/>
              <a:t>Program Area videos and slideshow presentations</a:t>
            </a:r>
            <a:endParaRPr/>
          </a:p>
          <a:p>
            <a:pPr marL="457200" lvl="0" indent="-342900" algn="l" rtl="0">
              <a:lnSpc>
                <a:spcPct val="90000"/>
              </a:lnSpc>
              <a:spcBef>
                <a:spcPts val="1000"/>
              </a:spcBef>
              <a:spcAft>
                <a:spcPts val="0"/>
              </a:spcAft>
              <a:buClr>
                <a:schemeClr val="dk1"/>
              </a:buClr>
              <a:buSzPct val="85714"/>
              <a:buChar char="•"/>
            </a:pPr>
            <a:r>
              <a:rPr lang="en-US" sz="8400"/>
              <a:t>Recording Wages and Hours</a:t>
            </a:r>
            <a:endParaRPr/>
          </a:p>
          <a:p>
            <a:pPr marL="457200" lvl="0" indent="-342900" algn="l" rtl="0">
              <a:lnSpc>
                <a:spcPct val="90000"/>
              </a:lnSpc>
              <a:spcBef>
                <a:spcPts val="1000"/>
              </a:spcBef>
              <a:spcAft>
                <a:spcPts val="0"/>
              </a:spcAft>
              <a:buClr>
                <a:schemeClr val="dk1"/>
              </a:buClr>
              <a:buSzPct val="85714"/>
              <a:buChar char="•"/>
            </a:pPr>
            <a:r>
              <a:rPr lang="en-US" sz="8400"/>
              <a:t>WBL Guide</a:t>
            </a:r>
            <a:endParaRPr/>
          </a:p>
          <a:p>
            <a:pPr marL="457200" lvl="0" indent="-228600" algn="l" rtl="0">
              <a:lnSpc>
                <a:spcPct val="90000"/>
              </a:lnSpc>
              <a:spcBef>
                <a:spcPts val="1000"/>
              </a:spcBef>
              <a:spcAft>
                <a:spcPts val="0"/>
              </a:spcAft>
              <a:buClr>
                <a:schemeClr val="dk1"/>
              </a:buClr>
              <a:buSzPct val="257142"/>
              <a:buNone/>
            </a:pPr>
            <a:endParaRPr/>
          </a:p>
          <a:p>
            <a:pPr marL="457200" lvl="0" indent="-228600" algn="l" rtl="0">
              <a:lnSpc>
                <a:spcPct val="90000"/>
              </a:lnSpc>
              <a:spcBef>
                <a:spcPts val="1000"/>
              </a:spcBef>
              <a:spcAft>
                <a:spcPts val="0"/>
              </a:spcAft>
              <a:buClr>
                <a:schemeClr val="dk1"/>
              </a:buClr>
              <a:buSzPct val="257142"/>
              <a:buNone/>
            </a:pPr>
            <a:endParaRPr/>
          </a:p>
          <a:p>
            <a:pPr marL="457200" lvl="0" indent="-228600" algn="l" rtl="0">
              <a:lnSpc>
                <a:spcPct val="90000"/>
              </a:lnSpc>
              <a:spcBef>
                <a:spcPts val="1000"/>
              </a:spcBef>
              <a:spcAft>
                <a:spcPts val="0"/>
              </a:spcAft>
              <a:buClr>
                <a:schemeClr val="dk1"/>
              </a:buClr>
              <a:buSzPct val="257142"/>
              <a:buNone/>
            </a:pPr>
            <a:endParaRPr/>
          </a:p>
          <a:p>
            <a:pPr marL="457200" lvl="0" indent="-228600" algn="l" rtl="0">
              <a:lnSpc>
                <a:spcPct val="90000"/>
              </a:lnSpc>
              <a:spcBef>
                <a:spcPts val="1000"/>
              </a:spcBef>
              <a:spcAft>
                <a:spcPts val="0"/>
              </a:spcAft>
              <a:buClr>
                <a:schemeClr val="dk1"/>
              </a:buClr>
              <a:buSzPct val="257142"/>
              <a:buNone/>
            </a:pPr>
            <a:endParaRPr/>
          </a:p>
          <a:p>
            <a:pPr marL="114300" lvl="0" indent="0" algn="l" rtl="0">
              <a:lnSpc>
                <a:spcPct val="90000"/>
              </a:lnSpc>
              <a:spcBef>
                <a:spcPts val="1000"/>
              </a:spcBef>
              <a:spcAft>
                <a:spcPts val="0"/>
              </a:spcAft>
              <a:buSzPct val="100000"/>
              <a:buNone/>
            </a:pPr>
            <a:r>
              <a:rPr lang="en-US" sz="7200"/>
              <a:t>http://cteresource.org/curriculum/work-based-learning/index.html</a:t>
            </a:r>
            <a:endParaRPr/>
          </a:p>
        </p:txBody>
      </p:sp>
      <p:sp>
        <p:nvSpPr>
          <p:cNvPr id="219" name="Google Shape;219;p1"/>
          <p:cNvSpPr txBox="1">
            <a:spLocks noGrp="1"/>
          </p:cNvSpPr>
          <p:nvPr>
            <p:ph type="body" idx="2"/>
          </p:nvPr>
        </p:nvSpPr>
        <p:spPr>
          <a:xfrm>
            <a:off x="6172200" y="2027581"/>
            <a:ext cx="5181600" cy="4149382"/>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chemeClr val="dk1"/>
              </a:buClr>
              <a:buSzPts val="1800"/>
              <a:buNone/>
            </a:pPr>
            <a:endParaRPr/>
          </a:p>
        </p:txBody>
      </p:sp>
      <p:pic>
        <p:nvPicPr>
          <p:cNvPr id="220" name="Google Shape;220;p1"/>
          <p:cNvPicPr preferRelativeResize="0"/>
          <p:nvPr/>
        </p:nvPicPr>
        <p:blipFill rotWithShape="1">
          <a:blip r:embed="rId3">
            <a:alphaModFix/>
          </a:blip>
          <a:srcRect/>
          <a:stretch/>
        </p:blipFill>
        <p:spPr>
          <a:xfrm>
            <a:off x="6373578" y="1778171"/>
            <a:ext cx="5818422" cy="4648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
          <p:cNvSpPr txBox="1">
            <a:spLocks noGrp="1"/>
          </p:cNvSpPr>
          <p:nvPr>
            <p:ph type="title"/>
          </p:nvPr>
        </p:nvSpPr>
        <p:spPr>
          <a:xfrm>
            <a:off x="491800" y="1328807"/>
            <a:ext cx="11360700" cy="7635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111111"/>
              <a:buNone/>
            </a:pPr>
            <a:r>
              <a:rPr lang="en-US" b="1" dirty="0"/>
              <a:t>Future Communication Methods for School Divisions and Businesses</a:t>
            </a:r>
            <a:endParaRPr b="1" dirty="0"/>
          </a:p>
        </p:txBody>
      </p:sp>
      <p:sp>
        <p:nvSpPr>
          <p:cNvPr id="226" name="Google Shape;226;p3"/>
          <p:cNvSpPr txBox="1">
            <a:spLocks noGrp="1"/>
          </p:cNvSpPr>
          <p:nvPr>
            <p:ph type="body" idx="1"/>
          </p:nvPr>
        </p:nvSpPr>
        <p:spPr>
          <a:xfrm>
            <a:off x="613407" y="2092307"/>
            <a:ext cx="11360700" cy="4555200"/>
          </a:xfrm>
          <a:prstGeom prst="rect">
            <a:avLst/>
          </a:prstGeom>
          <a:noFill/>
          <a:ln>
            <a:noFill/>
          </a:ln>
        </p:spPr>
        <p:txBody>
          <a:bodyPr spcFirstLastPara="1" wrap="square" lIns="91425" tIns="45700" rIns="91425" bIns="45700" anchor="t" anchorCtr="0">
            <a:normAutofit/>
          </a:bodyPr>
          <a:lstStyle/>
          <a:p>
            <a:pPr marL="457200" lvl="0" indent="-406400" algn="l" rtl="0">
              <a:lnSpc>
                <a:spcPct val="90000"/>
              </a:lnSpc>
              <a:spcBef>
                <a:spcPts val="1000"/>
              </a:spcBef>
              <a:spcAft>
                <a:spcPts val="0"/>
              </a:spcAft>
              <a:buSzPts val="2800"/>
              <a:buChar char="•"/>
            </a:pPr>
            <a:r>
              <a:rPr lang="en-US" sz="2700" dirty="0"/>
              <a:t>Create one-pagers for each WBL experience</a:t>
            </a:r>
            <a:endParaRPr dirty="0"/>
          </a:p>
          <a:p>
            <a:pPr marL="457200" lvl="0" indent="-406400" algn="l" rtl="0">
              <a:lnSpc>
                <a:spcPct val="90000"/>
              </a:lnSpc>
              <a:spcBef>
                <a:spcPts val="1000"/>
              </a:spcBef>
              <a:spcAft>
                <a:spcPts val="0"/>
              </a:spcAft>
              <a:buSzPts val="2800"/>
              <a:buChar char="•"/>
            </a:pPr>
            <a:r>
              <a:rPr lang="en-US" sz="2700" dirty="0"/>
              <a:t>Develop a frequently asked questions document </a:t>
            </a:r>
            <a:r>
              <a:rPr lang="en-US" sz="2700" dirty="0" smtClean="0"/>
              <a:t>for businesses </a:t>
            </a:r>
            <a:r>
              <a:rPr lang="en-US" sz="2700" dirty="0"/>
              <a:t>and school divisions</a:t>
            </a:r>
            <a:endParaRPr dirty="0"/>
          </a:p>
          <a:p>
            <a:pPr marL="457200" lvl="0" indent="-406400" algn="l" rtl="0">
              <a:lnSpc>
                <a:spcPct val="90000"/>
              </a:lnSpc>
              <a:spcBef>
                <a:spcPts val="1000"/>
              </a:spcBef>
              <a:spcAft>
                <a:spcPts val="0"/>
              </a:spcAft>
              <a:buSzPts val="2800"/>
              <a:buChar char="•"/>
            </a:pPr>
            <a:r>
              <a:rPr lang="en-US" sz="2700" dirty="0"/>
              <a:t>Submit WBL articles for CTE Newsletter </a:t>
            </a:r>
            <a:endParaRPr dirty="0"/>
          </a:p>
          <a:p>
            <a:pPr marL="457200" lvl="0" indent="-406400" algn="l" rtl="0">
              <a:lnSpc>
                <a:spcPct val="90000"/>
              </a:lnSpc>
              <a:spcBef>
                <a:spcPts val="1000"/>
              </a:spcBef>
              <a:spcAft>
                <a:spcPts val="0"/>
              </a:spcAft>
              <a:buSzPts val="2800"/>
              <a:buChar char="•"/>
            </a:pPr>
            <a:r>
              <a:rPr lang="en-US" sz="2700" dirty="0"/>
              <a:t>Create a WBL Guide for businesses </a:t>
            </a:r>
            <a:endParaRPr dirty="0"/>
          </a:p>
          <a:p>
            <a:pPr marL="457200" lvl="0" indent="-406400" algn="l" rtl="0">
              <a:lnSpc>
                <a:spcPct val="90000"/>
              </a:lnSpc>
              <a:spcBef>
                <a:spcPts val="1000"/>
              </a:spcBef>
              <a:spcAft>
                <a:spcPts val="0"/>
              </a:spcAft>
              <a:buSzPts val="2800"/>
              <a:buChar char="•"/>
            </a:pPr>
            <a:r>
              <a:rPr lang="en-US" sz="2700" dirty="0"/>
              <a:t>Develop a training handbook for new school division WBL coordinators</a:t>
            </a:r>
            <a:endParaRPr dirty="0"/>
          </a:p>
          <a:p>
            <a:pPr marL="457200" lvl="0" indent="-406400" algn="l" rtl="0">
              <a:lnSpc>
                <a:spcPct val="90000"/>
              </a:lnSpc>
              <a:spcBef>
                <a:spcPts val="1000"/>
              </a:spcBef>
              <a:spcAft>
                <a:spcPts val="0"/>
              </a:spcAft>
              <a:buSzPts val="2800"/>
              <a:buChar char="•"/>
            </a:pPr>
            <a:r>
              <a:rPr lang="en-US" sz="2700" dirty="0"/>
              <a:t>Share </a:t>
            </a:r>
            <a:r>
              <a:rPr lang="en-US" sz="2700" dirty="0" smtClean="0"/>
              <a:t>testimonials </a:t>
            </a:r>
            <a:r>
              <a:rPr lang="en-US" sz="2700" dirty="0"/>
              <a:t>and best practices from business partners and students</a:t>
            </a:r>
            <a:endParaRPr dirty="0"/>
          </a:p>
          <a:p>
            <a:pPr marL="457200" lvl="0" indent="-228600" algn="l" rtl="0">
              <a:lnSpc>
                <a:spcPct val="90000"/>
              </a:lnSpc>
              <a:spcBef>
                <a:spcPts val="1000"/>
              </a:spcBef>
              <a:spcAft>
                <a:spcPts val="0"/>
              </a:spcAft>
              <a:buSzPts val="2800"/>
              <a:buNone/>
            </a:pPr>
            <a:endParaRPr dirty="0"/>
          </a:p>
          <a:p>
            <a:pPr marL="457200" lvl="0" indent="-228600" algn="l" rtl="0">
              <a:lnSpc>
                <a:spcPct val="90000"/>
              </a:lnSpc>
              <a:spcBef>
                <a:spcPts val="1000"/>
              </a:spcBef>
              <a:spcAft>
                <a:spcPts val="0"/>
              </a:spcAft>
              <a:buSzPts val="2800"/>
              <a:buNone/>
            </a:pPr>
            <a:endParaRPr dirty="0"/>
          </a:p>
        </p:txBody>
      </p:sp>
    </p:spTree>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101820"/>
      </a:dk2>
      <a:lt2>
        <a:srgbClr val="F1E6B2"/>
      </a:lt2>
      <a:accent1>
        <a:srgbClr val="D50032"/>
      </a:accent1>
      <a:accent2>
        <a:srgbClr val="101820"/>
      </a:accent2>
      <a:accent3>
        <a:srgbClr val="259591"/>
      </a:accent3>
      <a:accent4>
        <a:srgbClr val="FFC72C"/>
      </a:accent4>
      <a:accent5>
        <a:srgbClr val="7F7F7F"/>
      </a:accent5>
      <a:accent6>
        <a:srgbClr val="F1E6B2"/>
      </a:accent6>
      <a:hlink>
        <a:srgbClr val="D50032"/>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TotalTime>
  <Words>742</Words>
  <Application>Microsoft Macintosh PowerPoint</Application>
  <PresentationFormat>Custom</PresentationFormat>
  <Paragraphs>144</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Calibri</vt:lpstr>
      <vt:lpstr>Josefin Sans</vt:lpstr>
      <vt:lpstr>Trebuchet MS</vt:lpstr>
      <vt:lpstr>Roboto</vt:lpstr>
      <vt:lpstr>Office Theme</vt:lpstr>
      <vt:lpstr>Introductions</vt:lpstr>
      <vt:lpstr>High-Quality Work-Based Learning (WBL) in Virginia </vt:lpstr>
      <vt:lpstr>12 High-Quality WBL Experiences</vt:lpstr>
      <vt:lpstr>WBL Guide Revisions Effective July 1, 2021 </vt:lpstr>
      <vt:lpstr>Developing a Strategic  Communications Plan </vt:lpstr>
      <vt:lpstr>PowerPoint Presentation</vt:lpstr>
      <vt:lpstr> Work-Based Learning Statewide Launch </vt:lpstr>
      <vt:lpstr>Work-Based Learning Resources</vt:lpstr>
      <vt:lpstr>Future Communication Methods for School Divisions and Businesses</vt:lpstr>
      <vt:lpstr>Contact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High-Quality Work-Based Learning (WBL) in Virginia</dc:title>
  <dc:creator>Timothy Nuthall</dc:creator>
  <cp:lastModifiedBy>npope</cp:lastModifiedBy>
  <cp:revision>5</cp:revision>
  <cp:lastPrinted>2021-09-28T17:31:33Z</cp:lastPrinted>
  <dcterms:created xsi:type="dcterms:W3CDTF">2020-12-16T13:53:34Z</dcterms:created>
  <dcterms:modified xsi:type="dcterms:W3CDTF">2021-09-29T20:17:34Z</dcterms:modified>
</cp:coreProperties>
</file>